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35"/>
  </p:notesMasterIdLst>
  <p:handoutMasterIdLst>
    <p:handoutMasterId r:id="rId36"/>
  </p:handoutMasterIdLst>
  <p:sldIdLst>
    <p:sldId id="289" r:id="rId5"/>
    <p:sldId id="369" r:id="rId6"/>
    <p:sldId id="370" r:id="rId7"/>
    <p:sldId id="371" r:id="rId8"/>
    <p:sldId id="362" r:id="rId9"/>
    <p:sldId id="368" r:id="rId10"/>
    <p:sldId id="290" r:id="rId11"/>
    <p:sldId id="374" r:id="rId12"/>
    <p:sldId id="342" r:id="rId13"/>
    <p:sldId id="343" r:id="rId14"/>
    <p:sldId id="367" r:id="rId15"/>
    <p:sldId id="344" r:id="rId16"/>
    <p:sldId id="365" r:id="rId17"/>
    <p:sldId id="375" r:id="rId18"/>
    <p:sldId id="268" r:id="rId19"/>
    <p:sldId id="359" r:id="rId20"/>
    <p:sldId id="360" r:id="rId21"/>
    <p:sldId id="262" r:id="rId22"/>
    <p:sldId id="376" r:id="rId23"/>
    <p:sldId id="276" r:id="rId24"/>
    <p:sldId id="357" r:id="rId25"/>
    <p:sldId id="377" r:id="rId26"/>
    <p:sldId id="264" r:id="rId27"/>
    <p:sldId id="269" r:id="rId28"/>
    <p:sldId id="275" r:id="rId29"/>
    <p:sldId id="266" r:id="rId30"/>
    <p:sldId id="358" r:id="rId31"/>
    <p:sldId id="350" r:id="rId32"/>
    <p:sldId id="352" r:id="rId33"/>
    <p:sldId id="372"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chez, Ramon" initials="SR" lastIdx="3" clrIdx="0">
    <p:extLst>
      <p:ext uri="{19B8F6BF-5375-455C-9EA6-DF929625EA0E}">
        <p15:presenceInfo xmlns:p15="http://schemas.microsoft.com/office/powerpoint/2012/main" userId="S-1-5-21-1343024091-920026266-682003330-174522" providerId="AD"/>
      </p:ext>
    </p:extLst>
  </p:cmAuthor>
  <p:cmAuthor id="2" name="Prieto, Marina A." initials="PMA" lastIdx="4" clrIdx="1">
    <p:extLst>
      <p:ext uri="{19B8F6BF-5375-455C-9EA6-DF929625EA0E}">
        <p15:presenceInfo xmlns:p15="http://schemas.microsoft.com/office/powerpoint/2012/main" userId="S-1-5-21-1343024091-920026266-682003330-114606" providerId="AD"/>
      </p:ext>
    </p:extLst>
  </p:cmAuthor>
  <p:cmAuthor id="3" name="R Sanchez" initials="RS" lastIdx="13" clrIdx="2">
    <p:extLst>
      <p:ext uri="{19B8F6BF-5375-455C-9EA6-DF929625EA0E}">
        <p15:presenceInfo xmlns:p15="http://schemas.microsoft.com/office/powerpoint/2012/main" userId="ae8061101a7b136c" providerId="Windows Live"/>
      </p:ext>
    </p:extLst>
  </p:cmAuthor>
  <p:cmAuthor id="4" name="Quirico, Marlene" initials="QM" lastIdx="19" clrIdx="3">
    <p:extLst>
      <p:ext uri="{19B8F6BF-5375-455C-9EA6-DF929625EA0E}">
        <p15:presenceInfo xmlns:p15="http://schemas.microsoft.com/office/powerpoint/2012/main" userId="S::196588@dadeschools.net::70b59fc8-bf75-45ec-8415-1d4419530f8f" providerId="AD"/>
      </p:ext>
    </p:extLst>
  </p:cmAuthor>
  <p:cmAuthor id="5" name="Stafford, Lenora D." initials="SLD" lastIdx="7" clrIdx="4">
    <p:extLst>
      <p:ext uri="{19B8F6BF-5375-455C-9EA6-DF929625EA0E}">
        <p15:presenceInfo xmlns:p15="http://schemas.microsoft.com/office/powerpoint/2012/main" userId="S::190153@dadeschools.net::d6bda3a5-e9c1-45ba-b390-2a6097fe6c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70756" autoAdjust="0"/>
  </p:normalViewPr>
  <p:slideViewPr>
    <p:cSldViewPr snapToGrid="0" snapToObjects="1">
      <p:cViewPr varScale="1">
        <p:scale>
          <a:sx n="78" d="100"/>
          <a:sy n="78" d="100"/>
        </p:scale>
        <p:origin x="196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Burgos" userId="7bfe0813-5132-4e85-b544-03985e5c62ba" providerId="ADAL" clId="{285F4E97-9DE1-4D92-B0AB-D438BEE600C8}"/>
    <pc:docChg chg="undo custSel addSld delSld modSld sldOrd">
      <pc:chgData name="Steven Burgos" userId="7bfe0813-5132-4e85-b544-03985e5c62ba" providerId="ADAL" clId="{285F4E97-9DE1-4D92-B0AB-D438BEE600C8}" dt="2020-09-23T17:27:23.382" v="2055" actId="13926"/>
      <pc:docMkLst>
        <pc:docMk/>
      </pc:docMkLst>
      <pc:sldChg chg="modSp">
        <pc:chgData name="Steven Burgos" userId="7bfe0813-5132-4e85-b544-03985e5c62ba" providerId="ADAL" clId="{285F4E97-9DE1-4D92-B0AB-D438BEE600C8}" dt="2020-09-23T16:46:48.718" v="1301" actId="5793"/>
        <pc:sldMkLst>
          <pc:docMk/>
          <pc:sldMk cId="424727139" sldId="268"/>
        </pc:sldMkLst>
        <pc:spChg chg="mod">
          <ac:chgData name="Steven Burgos" userId="7bfe0813-5132-4e85-b544-03985e5c62ba" providerId="ADAL" clId="{285F4E97-9DE1-4D92-B0AB-D438BEE600C8}" dt="2020-09-23T16:46:48.718" v="1301" actId="5793"/>
          <ac:spMkLst>
            <pc:docMk/>
            <pc:sldMk cId="424727139" sldId="268"/>
            <ac:spMk id="3" creationId="{00000000-0000-0000-0000-000000000000}"/>
          </ac:spMkLst>
        </pc:spChg>
      </pc:sldChg>
      <pc:sldChg chg="modSp">
        <pc:chgData name="Steven Burgos" userId="7bfe0813-5132-4e85-b544-03985e5c62ba" providerId="ADAL" clId="{285F4E97-9DE1-4D92-B0AB-D438BEE600C8}" dt="2020-09-23T17:01:05.372" v="1726" actId="13926"/>
        <pc:sldMkLst>
          <pc:docMk/>
          <pc:sldMk cId="2374405044" sldId="276"/>
        </pc:sldMkLst>
        <pc:spChg chg="mod">
          <ac:chgData name="Steven Burgos" userId="7bfe0813-5132-4e85-b544-03985e5c62ba" providerId="ADAL" clId="{285F4E97-9DE1-4D92-B0AB-D438BEE600C8}" dt="2020-09-23T17:01:05.372" v="1726" actId="13926"/>
          <ac:spMkLst>
            <pc:docMk/>
            <pc:sldMk cId="2374405044" sldId="276"/>
            <ac:spMk id="3" creationId="{00000000-0000-0000-0000-000000000000}"/>
          </ac:spMkLst>
        </pc:spChg>
      </pc:sldChg>
      <pc:sldChg chg="modSp">
        <pc:chgData name="Steven Burgos" userId="7bfe0813-5132-4e85-b544-03985e5c62ba" providerId="ADAL" clId="{285F4E97-9DE1-4D92-B0AB-D438BEE600C8}" dt="2020-09-23T15:08:50.863" v="168" actId="13926"/>
        <pc:sldMkLst>
          <pc:docMk/>
          <pc:sldMk cId="3728054797" sldId="289"/>
        </pc:sldMkLst>
        <pc:spChg chg="mod">
          <ac:chgData name="Steven Burgos" userId="7bfe0813-5132-4e85-b544-03985e5c62ba" providerId="ADAL" clId="{285F4E97-9DE1-4D92-B0AB-D438BEE600C8}" dt="2020-09-23T15:08:50.863" v="168" actId="13926"/>
          <ac:spMkLst>
            <pc:docMk/>
            <pc:sldMk cId="3728054797" sldId="289"/>
            <ac:spMk id="8" creationId="{00000000-0000-0000-0000-000000000000}"/>
          </ac:spMkLst>
        </pc:spChg>
      </pc:sldChg>
      <pc:sldChg chg="modSp">
        <pc:chgData name="Steven Burgos" userId="7bfe0813-5132-4e85-b544-03985e5c62ba" providerId="ADAL" clId="{285F4E97-9DE1-4D92-B0AB-D438BEE600C8}" dt="2020-09-23T15:56:18.424" v="565" actId="20577"/>
        <pc:sldMkLst>
          <pc:docMk/>
          <pc:sldMk cId="2835459612" sldId="290"/>
        </pc:sldMkLst>
        <pc:spChg chg="mod">
          <ac:chgData name="Steven Burgos" userId="7bfe0813-5132-4e85-b544-03985e5c62ba" providerId="ADAL" clId="{285F4E97-9DE1-4D92-B0AB-D438BEE600C8}" dt="2020-09-23T15:56:18.424" v="565" actId="20577"/>
          <ac:spMkLst>
            <pc:docMk/>
            <pc:sldMk cId="2835459612" sldId="290"/>
            <ac:spMk id="3" creationId="{00000000-0000-0000-0000-000000000000}"/>
          </ac:spMkLst>
        </pc:spChg>
      </pc:sldChg>
      <pc:sldChg chg="modSp">
        <pc:chgData name="Steven Burgos" userId="7bfe0813-5132-4e85-b544-03985e5c62ba" providerId="ADAL" clId="{285F4E97-9DE1-4D92-B0AB-D438BEE600C8}" dt="2020-09-23T16:03:17.419" v="947" actId="207"/>
        <pc:sldMkLst>
          <pc:docMk/>
          <pc:sldMk cId="3939166988" sldId="343"/>
        </pc:sldMkLst>
        <pc:spChg chg="mod">
          <ac:chgData name="Steven Burgos" userId="7bfe0813-5132-4e85-b544-03985e5c62ba" providerId="ADAL" clId="{285F4E97-9DE1-4D92-B0AB-D438BEE600C8}" dt="2020-09-23T16:03:17.419" v="947" actId="207"/>
          <ac:spMkLst>
            <pc:docMk/>
            <pc:sldMk cId="3939166988" sldId="343"/>
            <ac:spMk id="30723" creationId="{00000000-0000-0000-0000-000000000000}"/>
          </ac:spMkLst>
        </pc:spChg>
      </pc:sldChg>
      <pc:sldChg chg="modSp">
        <pc:chgData name="Steven Burgos" userId="7bfe0813-5132-4e85-b544-03985e5c62ba" providerId="ADAL" clId="{285F4E97-9DE1-4D92-B0AB-D438BEE600C8}" dt="2020-09-23T16:23:22.500" v="1058" actId="20577"/>
        <pc:sldMkLst>
          <pc:docMk/>
          <pc:sldMk cId="2121935676" sldId="344"/>
        </pc:sldMkLst>
        <pc:spChg chg="mod">
          <ac:chgData name="Steven Burgos" userId="7bfe0813-5132-4e85-b544-03985e5c62ba" providerId="ADAL" clId="{285F4E97-9DE1-4D92-B0AB-D438BEE600C8}" dt="2020-09-23T16:23:22.500" v="1058" actId="20577"/>
          <ac:spMkLst>
            <pc:docMk/>
            <pc:sldMk cId="2121935676" sldId="344"/>
            <ac:spMk id="31747" creationId="{00000000-0000-0000-0000-000000000000}"/>
          </ac:spMkLst>
        </pc:spChg>
      </pc:sldChg>
      <pc:sldChg chg="del">
        <pc:chgData name="Steven Burgos" userId="7bfe0813-5132-4e85-b544-03985e5c62ba" providerId="ADAL" clId="{285F4E97-9DE1-4D92-B0AB-D438BEE600C8}" dt="2020-09-23T16:59:58.425" v="1671" actId="2696"/>
        <pc:sldMkLst>
          <pc:docMk/>
          <pc:sldMk cId="1726297910" sldId="356"/>
        </pc:sldMkLst>
      </pc:sldChg>
      <pc:sldChg chg="modSp">
        <pc:chgData name="Steven Burgos" userId="7bfe0813-5132-4e85-b544-03985e5c62ba" providerId="ADAL" clId="{285F4E97-9DE1-4D92-B0AB-D438BEE600C8}" dt="2020-09-23T17:08:21.921" v="1746" actId="14100"/>
        <pc:sldMkLst>
          <pc:docMk/>
          <pc:sldMk cId="2363251372" sldId="357"/>
        </pc:sldMkLst>
        <pc:spChg chg="mod">
          <ac:chgData name="Steven Burgos" userId="7bfe0813-5132-4e85-b544-03985e5c62ba" providerId="ADAL" clId="{285F4E97-9DE1-4D92-B0AB-D438BEE600C8}" dt="2020-09-23T17:08:21.921" v="1746" actId="14100"/>
          <ac:spMkLst>
            <pc:docMk/>
            <pc:sldMk cId="2363251372" sldId="357"/>
            <ac:spMk id="3" creationId="{F6C90A31-96CA-4A80-916B-9DF867C38243}"/>
          </ac:spMkLst>
        </pc:spChg>
      </pc:sldChg>
      <pc:sldChg chg="modSp">
        <pc:chgData name="Steven Burgos" userId="7bfe0813-5132-4e85-b544-03985e5c62ba" providerId="ADAL" clId="{285F4E97-9DE1-4D92-B0AB-D438BEE600C8}" dt="2020-09-23T17:11:47.036" v="1985" actId="20577"/>
        <pc:sldMkLst>
          <pc:docMk/>
          <pc:sldMk cId="3964697411" sldId="358"/>
        </pc:sldMkLst>
        <pc:spChg chg="mod">
          <ac:chgData name="Steven Burgos" userId="7bfe0813-5132-4e85-b544-03985e5c62ba" providerId="ADAL" clId="{285F4E97-9DE1-4D92-B0AB-D438BEE600C8}" dt="2020-09-23T17:11:41.268" v="1980" actId="20577"/>
          <ac:spMkLst>
            <pc:docMk/>
            <pc:sldMk cId="3964697411" sldId="358"/>
            <ac:spMk id="2" creationId="{C3F51C6C-67F8-424D-BC88-57EFB08EC4DE}"/>
          </ac:spMkLst>
        </pc:spChg>
        <pc:spChg chg="mod">
          <ac:chgData name="Steven Burgos" userId="7bfe0813-5132-4e85-b544-03985e5c62ba" providerId="ADAL" clId="{285F4E97-9DE1-4D92-B0AB-D438BEE600C8}" dt="2020-09-23T17:11:30.812" v="1971" actId="20577"/>
          <ac:spMkLst>
            <pc:docMk/>
            <pc:sldMk cId="3964697411" sldId="358"/>
            <ac:spMk id="7" creationId="{3894897F-3B38-4009-B9AE-44D8E507AD78}"/>
          </ac:spMkLst>
        </pc:spChg>
        <pc:spChg chg="mod">
          <ac:chgData name="Steven Burgos" userId="7bfe0813-5132-4e85-b544-03985e5c62ba" providerId="ADAL" clId="{285F4E97-9DE1-4D92-B0AB-D438BEE600C8}" dt="2020-09-23T17:11:36.845" v="1976" actId="20577"/>
          <ac:spMkLst>
            <pc:docMk/>
            <pc:sldMk cId="3964697411" sldId="358"/>
            <ac:spMk id="13" creationId="{C1DBE111-8D24-4151-A7C1-1E1859772A09}"/>
          </ac:spMkLst>
        </pc:spChg>
        <pc:spChg chg="mod">
          <ac:chgData name="Steven Burgos" userId="7bfe0813-5132-4e85-b544-03985e5c62ba" providerId="ADAL" clId="{285F4E97-9DE1-4D92-B0AB-D438BEE600C8}" dt="2020-09-23T17:11:47.036" v="1985" actId="20577"/>
          <ac:spMkLst>
            <pc:docMk/>
            <pc:sldMk cId="3964697411" sldId="358"/>
            <ac:spMk id="20" creationId="{2E9DC2F3-BAAA-4067-B328-379536350428}"/>
          </ac:spMkLst>
        </pc:spChg>
      </pc:sldChg>
      <pc:sldChg chg="modSp">
        <pc:chgData name="Steven Burgos" userId="7bfe0813-5132-4e85-b544-03985e5c62ba" providerId="ADAL" clId="{285F4E97-9DE1-4D92-B0AB-D438BEE600C8}" dt="2020-09-23T16:58:08.202" v="1668" actId="20577"/>
        <pc:sldMkLst>
          <pc:docMk/>
          <pc:sldMk cId="2275829224" sldId="359"/>
        </pc:sldMkLst>
        <pc:spChg chg="mod">
          <ac:chgData name="Steven Burgos" userId="7bfe0813-5132-4e85-b544-03985e5c62ba" providerId="ADAL" clId="{285F4E97-9DE1-4D92-B0AB-D438BEE600C8}" dt="2020-09-23T16:58:08.202" v="1668" actId="20577"/>
          <ac:spMkLst>
            <pc:docMk/>
            <pc:sldMk cId="2275829224" sldId="359"/>
            <ac:spMk id="3" creationId="{00000000-0000-0000-0000-000000000000}"/>
          </ac:spMkLst>
        </pc:spChg>
      </pc:sldChg>
      <pc:sldChg chg="modSp">
        <pc:chgData name="Steven Burgos" userId="7bfe0813-5132-4e85-b544-03985e5c62ba" providerId="ADAL" clId="{285F4E97-9DE1-4D92-B0AB-D438BEE600C8}" dt="2020-09-23T16:58:44.463" v="1669" actId="6549"/>
        <pc:sldMkLst>
          <pc:docMk/>
          <pc:sldMk cId="327493895" sldId="360"/>
        </pc:sldMkLst>
        <pc:spChg chg="mod">
          <ac:chgData name="Steven Burgos" userId="7bfe0813-5132-4e85-b544-03985e5c62ba" providerId="ADAL" clId="{285F4E97-9DE1-4D92-B0AB-D438BEE600C8}" dt="2020-09-23T16:58:44.463" v="1669" actId="6549"/>
          <ac:spMkLst>
            <pc:docMk/>
            <pc:sldMk cId="327493895" sldId="360"/>
            <ac:spMk id="3" creationId="{00000000-0000-0000-0000-000000000000}"/>
          </ac:spMkLst>
        </pc:spChg>
      </pc:sldChg>
      <pc:sldChg chg="modSp">
        <pc:chgData name="Steven Burgos" userId="7bfe0813-5132-4e85-b544-03985e5c62ba" providerId="ADAL" clId="{285F4E97-9DE1-4D92-B0AB-D438BEE600C8}" dt="2020-09-23T17:27:23.382" v="2055" actId="13926"/>
        <pc:sldMkLst>
          <pc:docMk/>
          <pc:sldMk cId="2723709940" sldId="362"/>
        </pc:sldMkLst>
        <pc:spChg chg="mod">
          <ac:chgData name="Steven Burgos" userId="7bfe0813-5132-4e85-b544-03985e5c62ba" providerId="ADAL" clId="{285F4E97-9DE1-4D92-B0AB-D438BEE600C8}" dt="2020-09-23T17:27:23.382" v="2055" actId="13926"/>
          <ac:spMkLst>
            <pc:docMk/>
            <pc:sldMk cId="2723709940" sldId="362"/>
            <ac:spMk id="3" creationId="{92FC6254-A2A2-425D-B420-8473CC05CB34}"/>
          </ac:spMkLst>
        </pc:spChg>
        <pc:spChg chg="mod">
          <ac:chgData name="Steven Burgos" userId="7bfe0813-5132-4e85-b544-03985e5c62ba" providerId="ADAL" clId="{285F4E97-9DE1-4D92-B0AB-D438BEE600C8}" dt="2020-09-23T17:27:02.183" v="1989" actId="1076"/>
          <ac:spMkLst>
            <pc:docMk/>
            <pc:sldMk cId="2723709940" sldId="362"/>
            <ac:spMk id="18435" creationId="{00000000-0000-0000-0000-000000000000}"/>
          </ac:spMkLst>
        </pc:spChg>
      </pc:sldChg>
      <pc:sldChg chg="del">
        <pc:chgData name="Steven Burgos" userId="7bfe0813-5132-4e85-b544-03985e5c62ba" providerId="ADAL" clId="{285F4E97-9DE1-4D92-B0AB-D438BEE600C8}" dt="2020-09-23T16:24:44.357" v="1060" actId="2696"/>
        <pc:sldMkLst>
          <pc:docMk/>
          <pc:sldMk cId="1196339610" sldId="363"/>
        </pc:sldMkLst>
      </pc:sldChg>
      <pc:sldChg chg="modSp ord">
        <pc:chgData name="Steven Burgos" userId="7bfe0813-5132-4e85-b544-03985e5c62ba" providerId="ADAL" clId="{285F4E97-9DE1-4D92-B0AB-D438BEE600C8}" dt="2020-09-23T16:39:47.264" v="1284" actId="6549"/>
        <pc:sldMkLst>
          <pc:docMk/>
          <pc:sldMk cId="1066115138" sldId="365"/>
        </pc:sldMkLst>
        <pc:spChg chg="mod">
          <ac:chgData name="Steven Burgos" userId="7bfe0813-5132-4e85-b544-03985e5c62ba" providerId="ADAL" clId="{285F4E97-9DE1-4D92-B0AB-D438BEE600C8}" dt="2020-09-23T16:39:47.264" v="1284" actId="6549"/>
          <ac:spMkLst>
            <pc:docMk/>
            <pc:sldMk cId="1066115138" sldId="365"/>
            <ac:spMk id="29699" creationId="{00000000-0000-0000-0000-000000000000}"/>
          </ac:spMkLst>
        </pc:spChg>
      </pc:sldChg>
      <pc:sldChg chg="modSp">
        <pc:chgData name="Steven Burgos" userId="7bfe0813-5132-4e85-b544-03985e5c62ba" providerId="ADAL" clId="{285F4E97-9DE1-4D92-B0AB-D438BEE600C8}" dt="2020-09-23T16:36:41.503" v="1282" actId="207"/>
        <pc:sldMkLst>
          <pc:docMk/>
          <pc:sldMk cId="4277284236" sldId="367"/>
        </pc:sldMkLst>
        <pc:spChg chg="mod">
          <ac:chgData name="Steven Burgos" userId="7bfe0813-5132-4e85-b544-03985e5c62ba" providerId="ADAL" clId="{285F4E97-9DE1-4D92-B0AB-D438BEE600C8}" dt="2020-09-23T16:36:41.503" v="1282" actId="207"/>
          <ac:spMkLst>
            <pc:docMk/>
            <pc:sldMk cId="4277284236" sldId="367"/>
            <ac:spMk id="18435" creationId="{00000000-0000-0000-0000-000000000000}"/>
          </ac:spMkLst>
        </pc:spChg>
      </pc:sldChg>
      <pc:sldChg chg="addSp delSp modSp">
        <pc:chgData name="Steven Burgos" userId="7bfe0813-5132-4e85-b544-03985e5c62ba" providerId="ADAL" clId="{285F4E97-9DE1-4D92-B0AB-D438BEE600C8}" dt="2020-09-23T15:15:09.088" v="241" actId="14100"/>
        <pc:sldMkLst>
          <pc:docMk/>
          <pc:sldMk cId="2735924509" sldId="370"/>
        </pc:sldMkLst>
        <pc:spChg chg="mod">
          <ac:chgData name="Steven Burgos" userId="7bfe0813-5132-4e85-b544-03985e5c62ba" providerId="ADAL" clId="{285F4E97-9DE1-4D92-B0AB-D438BEE600C8}" dt="2020-09-23T15:13:22.133" v="234" actId="14100"/>
          <ac:spMkLst>
            <pc:docMk/>
            <pc:sldMk cId="2735924509" sldId="370"/>
            <ac:spMk id="5" creationId="{C4FCD401-569A-4FA5-A3D0-4FF97C1165D2}"/>
          </ac:spMkLst>
        </pc:spChg>
        <pc:picChg chg="add mod">
          <ac:chgData name="Steven Burgos" userId="7bfe0813-5132-4e85-b544-03985e5c62ba" providerId="ADAL" clId="{285F4E97-9DE1-4D92-B0AB-D438BEE600C8}" dt="2020-09-23T15:14:11.159" v="237" actId="1076"/>
          <ac:picMkLst>
            <pc:docMk/>
            <pc:sldMk cId="2735924509" sldId="370"/>
            <ac:picMk id="6" creationId="{FAD91D15-39A9-49D4-9C25-C10DB06999D8}"/>
          </ac:picMkLst>
        </pc:picChg>
        <pc:picChg chg="add mod">
          <ac:chgData name="Steven Burgos" userId="7bfe0813-5132-4e85-b544-03985e5c62ba" providerId="ADAL" clId="{285F4E97-9DE1-4D92-B0AB-D438BEE600C8}" dt="2020-09-23T15:15:09.088" v="241" actId="14100"/>
          <ac:picMkLst>
            <pc:docMk/>
            <pc:sldMk cId="2735924509" sldId="370"/>
            <ac:picMk id="7" creationId="{C1D79216-6EB5-486D-B5CF-80530ABF7EF5}"/>
          </ac:picMkLst>
        </pc:picChg>
        <pc:picChg chg="add del mod">
          <ac:chgData name="Steven Burgos" userId="7bfe0813-5132-4e85-b544-03985e5c62ba" providerId="ADAL" clId="{285F4E97-9DE1-4D92-B0AB-D438BEE600C8}" dt="2020-09-23T15:12:44.396" v="225"/>
          <ac:picMkLst>
            <pc:docMk/>
            <pc:sldMk cId="2735924509" sldId="370"/>
            <ac:picMk id="1026" creationId="{E025398A-D39A-441D-8764-E5A85071DDD0}"/>
          </ac:picMkLst>
        </pc:picChg>
        <pc:picChg chg="add del mod">
          <ac:chgData name="Steven Burgos" userId="7bfe0813-5132-4e85-b544-03985e5c62ba" providerId="ADAL" clId="{285F4E97-9DE1-4D92-B0AB-D438BEE600C8}" dt="2020-09-23T15:13:23.095" v="235"/>
          <ac:picMkLst>
            <pc:docMk/>
            <pc:sldMk cId="2735924509" sldId="370"/>
            <ac:picMk id="1028" creationId="{FC6B9650-3463-4452-8627-F6224E2B83EB}"/>
          </ac:picMkLst>
        </pc:picChg>
      </pc:sldChg>
      <pc:sldChg chg="add del">
        <pc:chgData name="Steven Burgos" userId="7bfe0813-5132-4e85-b544-03985e5c62ba" providerId="ADAL" clId="{285F4E97-9DE1-4D92-B0AB-D438BEE600C8}" dt="2020-09-23T15:51:23.627" v="309" actId="2696"/>
        <pc:sldMkLst>
          <pc:docMk/>
          <pc:sldMk cId="1140595983" sldId="373"/>
        </pc:sldMkLst>
      </pc:sldChg>
      <pc:sldChg chg="modSp add">
        <pc:chgData name="Steven Burgos" userId="7bfe0813-5132-4e85-b544-03985e5c62ba" providerId="ADAL" clId="{285F4E97-9DE1-4D92-B0AB-D438BEE600C8}" dt="2020-09-23T15:56:36.967" v="569" actId="5793"/>
        <pc:sldMkLst>
          <pc:docMk/>
          <pc:sldMk cId="1505176951" sldId="374"/>
        </pc:sldMkLst>
        <pc:spChg chg="mod">
          <ac:chgData name="Steven Burgos" userId="7bfe0813-5132-4e85-b544-03985e5c62ba" providerId="ADAL" clId="{285F4E97-9DE1-4D92-B0AB-D438BEE600C8}" dt="2020-09-23T15:56:36.967" v="569" actId="5793"/>
          <ac:spMkLst>
            <pc:docMk/>
            <pc:sldMk cId="1505176951" sldId="374"/>
            <ac:spMk id="3" creationId="{00000000-0000-0000-0000-000000000000}"/>
          </ac:spMkLst>
        </pc:spChg>
      </pc:sldChg>
      <pc:sldChg chg="modSp add">
        <pc:chgData name="Steven Burgos" userId="7bfe0813-5132-4e85-b544-03985e5c62ba" providerId="ADAL" clId="{285F4E97-9DE1-4D92-B0AB-D438BEE600C8}" dt="2020-09-23T16:41:10.611" v="1293" actId="20577"/>
        <pc:sldMkLst>
          <pc:docMk/>
          <pc:sldMk cId="1015908936" sldId="375"/>
        </pc:sldMkLst>
        <pc:spChg chg="mod">
          <ac:chgData name="Steven Burgos" userId="7bfe0813-5132-4e85-b544-03985e5c62ba" providerId="ADAL" clId="{285F4E97-9DE1-4D92-B0AB-D438BEE600C8}" dt="2020-09-23T16:41:10.611" v="1293" actId="20577"/>
          <ac:spMkLst>
            <pc:docMk/>
            <pc:sldMk cId="1015908936" sldId="375"/>
            <ac:spMk id="29699" creationId="{00000000-0000-0000-0000-000000000000}"/>
          </ac:spMkLst>
        </pc:spChg>
      </pc:sldChg>
      <pc:sldChg chg="add del">
        <pc:chgData name="Steven Burgos" userId="7bfe0813-5132-4e85-b544-03985e5c62ba" providerId="ADAL" clId="{285F4E97-9DE1-4D92-B0AB-D438BEE600C8}" dt="2020-09-23T16:40:20.141" v="1287" actId="2696"/>
        <pc:sldMkLst>
          <pc:docMk/>
          <pc:sldMk cId="1570574975" sldId="376"/>
        </pc:sldMkLst>
      </pc:sldChg>
      <pc:sldChg chg="add">
        <pc:chgData name="Steven Burgos" userId="7bfe0813-5132-4e85-b544-03985e5c62ba" providerId="ADAL" clId="{285F4E97-9DE1-4D92-B0AB-D438BEE600C8}" dt="2020-09-23T16:59:54.691" v="1670"/>
        <pc:sldMkLst>
          <pc:docMk/>
          <pc:sldMk cId="2661302520" sldId="376"/>
        </pc:sldMkLst>
      </pc:sldChg>
      <pc:sldChg chg="add del">
        <pc:chgData name="Steven Burgos" userId="7bfe0813-5132-4e85-b544-03985e5c62ba" providerId="ADAL" clId="{285F4E97-9DE1-4D92-B0AB-D438BEE600C8}" dt="2020-09-23T16:41:29.358" v="1296" actId="2696"/>
        <pc:sldMkLst>
          <pc:docMk/>
          <pc:sldMk cId="17636532" sldId="377"/>
        </pc:sldMkLst>
      </pc:sldChg>
      <pc:sldChg chg="addSp modSp add">
        <pc:chgData name="Steven Burgos" userId="7bfe0813-5132-4e85-b544-03985e5c62ba" providerId="ADAL" clId="{285F4E97-9DE1-4D92-B0AB-D438BEE600C8}" dt="2020-09-23T17:09:17.293" v="1758" actId="255"/>
        <pc:sldMkLst>
          <pc:docMk/>
          <pc:sldMk cId="3112371719" sldId="377"/>
        </pc:sldMkLst>
        <pc:spChg chg="add mod">
          <ac:chgData name="Steven Burgos" userId="7bfe0813-5132-4e85-b544-03985e5c62ba" providerId="ADAL" clId="{285F4E97-9DE1-4D92-B0AB-D438BEE600C8}" dt="2020-09-23T17:09:17.293" v="1758" actId="255"/>
          <ac:spMkLst>
            <pc:docMk/>
            <pc:sldMk cId="3112371719" sldId="377"/>
            <ac:spMk id="2" creationId="{92921079-BB8B-445F-A9A0-3F0A84A4637A}"/>
          </ac:spMkLst>
        </pc:spChg>
        <pc:spChg chg="add mod">
          <ac:chgData name="Steven Burgos" userId="7bfe0813-5132-4e85-b544-03985e5c62ba" providerId="ADAL" clId="{285F4E97-9DE1-4D92-B0AB-D438BEE600C8}" dt="2020-09-23T17:09:00.883" v="1757" actId="20577"/>
          <ac:spMkLst>
            <pc:docMk/>
            <pc:sldMk cId="3112371719" sldId="377"/>
            <ac:spMk id="3" creationId="{7568E891-D463-4C0F-B099-3DB8BC86E2F3}"/>
          </ac:spMkLst>
        </pc:spChg>
      </pc:sldChg>
      <pc:sldChg chg="add del">
        <pc:chgData name="Steven Burgos" userId="7bfe0813-5132-4e85-b544-03985e5c62ba" providerId="ADAL" clId="{285F4E97-9DE1-4D92-B0AB-D438BEE600C8}" dt="2020-09-23T16:41:28.276" v="1295" actId="2696"/>
        <pc:sldMkLst>
          <pc:docMk/>
          <pc:sldMk cId="3415559558" sldId="378"/>
        </pc:sldMkLst>
      </pc:sldChg>
      <pc:sldChg chg="add del">
        <pc:chgData name="Steven Burgos" userId="7bfe0813-5132-4e85-b544-03985e5c62ba" providerId="ADAL" clId="{285F4E97-9DE1-4D92-B0AB-D438BEE600C8}" dt="2020-09-23T16:41:26.424" v="1294" actId="2696"/>
        <pc:sldMkLst>
          <pc:docMk/>
          <pc:sldMk cId="3544041825" sldId="3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4"/>
            <a:ext cx="3037840" cy="464820"/>
          </a:xfrm>
          <a:prstGeom prst="rect">
            <a:avLst/>
          </a:prstGeom>
        </p:spPr>
        <p:txBody>
          <a:bodyPr vert="horz" lIns="91440" tIns="45720" rIns="91440" bIns="45720" rtlCol="0"/>
          <a:lstStyle>
            <a:lvl1pPr algn="r">
              <a:defRPr sz="1200"/>
            </a:lvl1pPr>
          </a:lstStyle>
          <a:p>
            <a:fld id="{32987BDA-E653-074A-AF5D-6DCA12FA797D}" type="datetimeFigureOut">
              <a:rPr lang="en-US" smtClean="0"/>
              <a:t>9/23/2020</a:t>
            </a:fld>
            <a:endParaRPr lang="en-US" dirty="0"/>
          </a:p>
        </p:txBody>
      </p:sp>
      <p:sp>
        <p:nvSpPr>
          <p:cNvPr id="4" name="Footer Placeholder 3"/>
          <p:cNvSpPr>
            <a:spLocks noGrp="1"/>
          </p:cNvSpPr>
          <p:nvPr>
            <p:ph type="ftr" sz="quarter" idx="2"/>
          </p:nvPr>
        </p:nvSpPr>
        <p:spPr>
          <a:xfrm>
            <a:off x="0" y="8829971"/>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71"/>
            <a:ext cx="3037840" cy="464820"/>
          </a:xfrm>
          <a:prstGeom prst="rect">
            <a:avLst/>
          </a:prstGeom>
        </p:spPr>
        <p:txBody>
          <a:bodyPr vert="horz" lIns="91440" tIns="45720" rIns="91440" bIns="45720" rtlCol="0" anchor="b"/>
          <a:lstStyle>
            <a:lvl1pPr algn="r">
              <a:defRPr sz="1200"/>
            </a:lvl1pPr>
          </a:lstStyle>
          <a:p>
            <a:fld id="{EE0D2DA5-597D-C34E-A8AD-9942FD71E4B6}" type="slidenum">
              <a:rPr lang="en-US" smtClean="0"/>
              <a:t>‹#›</a:t>
            </a:fld>
            <a:endParaRPr lang="en-US" dirty="0"/>
          </a:p>
        </p:txBody>
      </p:sp>
    </p:spTree>
    <p:extLst>
      <p:ext uri="{BB962C8B-B14F-4D97-AF65-F5344CB8AC3E}">
        <p14:creationId xmlns:p14="http://schemas.microsoft.com/office/powerpoint/2010/main" val="362339167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3040" units="cm"/>
          <inkml:channel name="Y" type="integer" max="900" units="cm"/>
          <inkml:channel name="T" type="integer" max="2.14748E9" units="dev"/>
        </inkml:traceFormat>
        <inkml:channelProperties>
          <inkml:channelProperty channel="X" name="resolution" value="68.62302" units="1/cm"/>
          <inkml:channelProperty channel="Y" name="resolution" value="36.14458" units="1/cm"/>
          <inkml:channelProperty channel="T" name="resolution" value="1" units="1/dev"/>
        </inkml:channelProperties>
      </inkml:inkSource>
      <inkml:timestamp xml:id="ts0" timeString="2019-06-24T18:17:49.545"/>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4"/>
            <a:ext cx="3037840" cy="464820"/>
          </a:xfrm>
          <a:prstGeom prst="rect">
            <a:avLst/>
          </a:prstGeom>
        </p:spPr>
        <p:txBody>
          <a:bodyPr vert="horz" lIns="91440" tIns="45720" rIns="91440" bIns="45720" rtlCol="0"/>
          <a:lstStyle>
            <a:lvl1pPr algn="r">
              <a:defRPr sz="1200"/>
            </a:lvl1pPr>
          </a:lstStyle>
          <a:p>
            <a:fld id="{819EAA1F-998F-AD4D-9815-8CD4257172DD}" type="datetimeFigureOut">
              <a:rPr lang="en-US" smtClean="0"/>
              <a:t>9/23/2020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4"/>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1"/>
            <a:ext cx="3037840" cy="464820"/>
          </a:xfrm>
          <a:prstGeom prst="rect">
            <a:avLst/>
          </a:prstGeom>
        </p:spPr>
        <p:txBody>
          <a:bodyPr vert="horz" lIns="91440" tIns="45720" rIns="91440" bIns="45720" rtlCol="0" anchor="b"/>
          <a:lstStyle>
            <a:lvl1pPr algn="r">
              <a:defRPr sz="1200"/>
            </a:lvl1pPr>
          </a:lstStyle>
          <a:p>
            <a:fld id="{B19ED8B0-BBEA-B347-8A91-457789113CA6}" type="slidenum">
              <a:rPr lang="en-US" smtClean="0"/>
              <a:t>‹#›</a:t>
            </a:fld>
            <a:endParaRPr lang="en-US" dirty="0"/>
          </a:p>
        </p:txBody>
      </p:sp>
    </p:spTree>
    <p:extLst>
      <p:ext uri="{BB962C8B-B14F-4D97-AF65-F5344CB8AC3E}">
        <p14:creationId xmlns:p14="http://schemas.microsoft.com/office/powerpoint/2010/main" val="42562254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projectupstart@dadeschools.ne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Note: </a:t>
            </a:r>
            <a:r>
              <a:rPr lang="en-US" sz="1100" dirty="0"/>
              <a:t>This presentation may be utilized for virtual and in person meetings. All schools are required to update the presentation with the school’s information (see highlighted sections on each slide). Schools are encouraged to insert pictures/graphics/videos into their virtual presentation. During the </a:t>
            </a:r>
            <a:r>
              <a:rPr lang="en-US" sz="1100" dirty="0">
                <a:solidFill>
                  <a:srgbClr val="FF0000"/>
                </a:solidFill>
              </a:rPr>
              <a:t>vi</a:t>
            </a:r>
            <a:r>
              <a:rPr lang="en-US" sz="1100" dirty="0"/>
              <a:t>rtual meeting, presentation, parents and families should be encouraged to provide </a:t>
            </a:r>
            <a:r>
              <a:rPr lang="en-US" sz="1100" strike="sngStrike" dirty="0"/>
              <a:t>i</a:t>
            </a:r>
            <a:r>
              <a:rPr lang="en-US" sz="1100" dirty="0"/>
              <a:t>nput and feedback.  The presenter may ask questions, provide an opportunity for responses and read aloud some of the responses provided. Please designate someone to take meeting minutes that can later be made available to parents/families on school website and is kept in the Title I Compliance filing system.</a:t>
            </a:r>
          </a:p>
        </p:txBody>
      </p:sp>
      <p:sp>
        <p:nvSpPr>
          <p:cNvPr id="4" name="Slide Number Placeholder 3"/>
          <p:cNvSpPr>
            <a:spLocks noGrp="1"/>
          </p:cNvSpPr>
          <p:nvPr>
            <p:ph type="sldNum" sz="quarter" idx="5"/>
          </p:nvPr>
        </p:nvSpPr>
        <p:spPr/>
        <p:txBody>
          <a:bodyPr/>
          <a:lstStyle/>
          <a:p>
            <a:fld id="{B19ED8B0-BBEA-B347-8A91-457789113CA6}" type="slidenum">
              <a:rPr lang="en-US" smtClean="0"/>
              <a:t>1</a:t>
            </a:fld>
            <a:endParaRPr lang="en-US" dirty="0"/>
          </a:p>
        </p:txBody>
      </p:sp>
    </p:spTree>
    <p:extLst>
      <p:ext uri="{BB962C8B-B14F-4D97-AF65-F5344CB8AC3E}">
        <p14:creationId xmlns:p14="http://schemas.microsoft.com/office/powerpoint/2010/main" val="108497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meeting participants to provide feedback on the information presented. Share with parents how the virtual meetings will be conducted. At this time you may provide an opportunity for meeting participants to share how they prefer to receive information from the school. </a:t>
            </a:r>
          </a:p>
        </p:txBody>
      </p:sp>
      <p:sp>
        <p:nvSpPr>
          <p:cNvPr id="4" name="Slide Number Placeholder 3"/>
          <p:cNvSpPr>
            <a:spLocks noGrp="1"/>
          </p:cNvSpPr>
          <p:nvPr>
            <p:ph type="sldNum" sz="quarter" idx="5"/>
          </p:nvPr>
        </p:nvSpPr>
        <p:spPr/>
        <p:txBody>
          <a:bodyPr/>
          <a:lstStyle/>
          <a:p>
            <a:fld id="{B19ED8B0-BBEA-B347-8A91-457789113CA6}" type="slidenum">
              <a:rPr lang="en-US" smtClean="0"/>
              <a:t>10</a:t>
            </a:fld>
            <a:endParaRPr lang="en-US" dirty="0"/>
          </a:p>
        </p:txBody>
      </p:sp>
    </p:spTree>
    <p:extLst>
      <p:ext uri="{BB962C8B-B14F-4D97-AF65-F5344CB8AC3E}">
        <p14:creationId xmlns:p14="http://schemas.microsoft.com/office/powerpoint/2010/main" val="428585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you may provide the opportunity for the ESSAC Chairperson to greet meeting participants and invite them to the next ESSAC Meeting. </a:t>
            </a:r>
            <a:r>
              <a:rPr lang="en-US" sz="1200" kern="1200" dirty="0">
                <a:solidFill>
                  <a:schemeClr val="tx1"/>
                </a:solidFill>
                <a:effectLst/>
                <a:latin typeface="+mn-lt"/>
                <a:ea typeface="+mn-ea"/>
                <a:cs typeface="+mn-cs"/>
              </a:rPr>
              <a:t>EESAC representative should inform meeting participants how they may access the EESAC calendar for upcoming meetings and provide information/directions for  virtual meetings, as applicable. </a:t>
            </a:r>
            <a:endParaRPr lang="en-US" dirty="0"/>
          </a:p>
        </p:txBody>
      </p:sp>
      <p:sp>
        <p:nvSpPr>
          <p:cNvPr id="4" name="Slide Number Placeholder 3"/>
          <p:cNvSpPr>
            <a:spLocks noGrp="1"/>
          </p:cNvSpPr>
          <p:nvPr>
            <p:ph type="sldNum" sz="quarter" idx="5"/>
          </p:nvPr>
        </p:nvSpPr>
        <p:spPr/>
        <p:txBody>
          <a:bodyPr/>
          <a:lstStyle/>
          <a:p>
            <a:fld id="{B19ED8B0-BBEA-B347-8A91-457789113CA6}" type="slidenum">
              <a:rPr lang="en-US" smtClean="0"/>
              <a:t>11</a:t>
            </a:fld>
            <a:endParaRPr lang="en-US" dirty="0"/>
          </a:p>
        </p:txBody>
      </p:sp>
    </p:spTree>
    <p:extLst>
      <p:ext uri="{BB962C8B-B14F-4D97-AF65-F5344CB8AC3E}">
        <p14:creationId xmlns:p14="http://schemas.microsoft.com/office/powerpoint/2010/main" val="186667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may share the new platform My School Online (MSO) with meeting participants . You may take this opportunity to survey meeting participants to inquire if they have assisted their children with utilizing M</a:t>
            </a:r>
            <a:r>
              <a:rPr lang="en-US" strike="noStrike" baseline="0" dirty="0"/>
              <a:t>S</a:t>
            </a:r>
            <a:r>
              <a:rPr lang="en-US" dirty="0"/>
              <a:t>O.</a:t>
            </a:r>
          </a:p>
        </p:txBody>
      </p:sp>
      <p:sp>
        <p:nvSpPr>
          <p:cNvPr id="4" name="Slide Number Placeholder 3"/>
          <p:cNvSpPr>
            <a:spLocks noGrp="1"/>
          </p:cNvSpPr>
          <p:nvPr>
            <p:ph type="sldNum" sz="quarter" idx="5"/>
          </p:nvPr>
        </p:nvSpPr>
        <p:spPr/>
        <p:txBody>
          <a:bodyPr/>
          <a:lstStyle/>
          <a:p>
            <a:fld id="{B19ED8B0-BBEA-B347-8A91-457789113CA6}" type="slidenum">
              <a:rPr lang="en-US" smtClean="0"/>
              <a:t>12</a:t>
            </a:fld>
            <a:endParaRPr lang="en-US" dirty="0"/>
          </a:p>
        </p:txBody>
      </p:sp>
    </p:spTree>
    <p:extLst>
      <p:ext uri="{BB962C8B-B14F-4D97-AF65-F5344CB8AC3E}">
        <p14:creationId xmlns:p14="http://schemas.microsoft.com/office/powerpoint/2010/main" val="2376811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the opportunity for meeting participants to provide input/feedback. You may ask questions based on the information discussed. </a:t>
            </a:r>
          </a:p>
        </p:txBody>
      </p:sp>
      <p:sp>
        <p:nvSpPr>
          <p:cNvPr id="4" name="Slide Number Placeholder 3"/>
          <p:cNvSpPr>
            <a:spLocks noGrp="1"/>
          </p:cNvSpPr>
          <p:nvPr>
            <p:ph type="sldNum" sz="quarter" idx="5"/>
          </p:nvPr>
        </p:nvSpPr>
        <p:spPr/>
        <p:txBody>
          <a:bodyPr/>
          <a:lstStyle/>
          <a:p>
            <a:fld id="{B19ED8B0-BBEA-B347-8A91-457789113CA6}" type="slidenum">
              <a:rPr lang="en-US" smtClean="0"/>
              <a:t>13</a:t>
            </a:fld>
            <a:endParaRPr lang="en-US" dirty="0"/>
          </a:p>
        </p:txBody>
      </p:sp>
    </p:spTree>
    <p:extLst>
      <p:ext uri="{BB962C8B-B14F-4D97-AF65-F5344CB8AC3E}">
        <p14:creationId xmlns:p14="http://schemas.microsoft.com/office/powerpoint/2010/main" val="805177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9ED8B0-BBEA-B347-8A91-457789113CA6}" type="slidenum">
              <a:rPr lang="en-US" smtClean="0"/>
              <a:t>14</a:t>
            </a:fld>
            <a:endParaRPr lang="en-US"/>
          </a:p>
        </p:txBody>
      </p:sp>
    </p:spTree>
    <p:extLst>
      <p:ext uri="{BB962C8B-B14F-4D97-AF65-F5344CB8AC3E}">
        <p14:creationId xmlns:p14="http://schemas.microsoft.com/office/powerpoint/2010/main" val="4123644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and discuss the School-Parent Compact with meeting participants and allow time for feedback/comments.</a:t>
            </a:r>
          </a:p>
        </p:txBody>
      </p:sp>
      <p:sp>
        <p:nvSpPr>
          <p:cNvPr id="4" name="Slide Number Placeholder 3"/>
          <p:cNvSpPr>
            <a:spLocks noGrp="1"/>
          </p:cNvSpPr>
          <p:nvPr>
            <p:ph type="sldNum" sz="quarter" idx="5"/>
          </p:nvPr>
        </p:nvSpPr>
        <p:spPr/>
        <p:txBody>
          <a:bodyPr/>
          <a:lstStyle/>
          <a:p>
            <a:fld id="{B19ED8B0-BBEA-B347-8A91-457789113CA6}" type="slidenum">
              <a:rPr lang="en-US" smtClean="0"/>
              <a:t>15</a:t>
            </a:fld>
            <a:endParaRPr lang="en-US" dirty="0"/>
          </a:p>
        </p:txBody>
      </p:sp>
    </p:spTree>
    <p:extLst>
      <p:ext uri="{BB962C8B-B14F-4D97-AF65-F5344CB8AC3E}">
        <p14:creationId xmlns:p14="http://schemas.microsoft.com/office/powerpoint/2010/main" val="1184527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meeting participants of the method the school will utilize to inform parents/families of upcoming meetings, etc.  Describe how meeting notices/invites (including virtual meetings) will be sent/made available to parents/families. Describe how the school will keep all parents informed, specifically parents who may be unable to attend virtual/in person meetings (ex. archived virtual meetings).</a:t>
            </a:r>
          </a:p>
        </p:txBody>
      </p:sp>
      <p:sp>
        <p:nvSpPr>
          <p:cNvPr id="4" name="Slide Number Placeholder 3"/>
          <p:cNvSpPr>
            <a:spLocks noGrp="1"/>
          </p:cNvSpPr>
          <p:nvPr>
            <p:ph type="sldNum" sz="quarter" idx="5"/>
          </p:nvPr>
        </p:nvSpPr>
        <p:spPr/>
        <p:txBody>
          <a:bodyPr/>
          <a:lstStyle/>
          <a:p>
            <a:fld id="{B19ED8B0-BBEA-B347-8A91-457789113CA6}" type="slidenum">
              <a:rPr lang="en-US" smtClean="0"/>
              <a:t>16</a:t>
            </a:fld>
            <a:endParaRPr lang="en-US" dirty="0"/>
          </a:p>
        </p:txBody>
      </p:sp>
    </p:spTree>
    <p:extLst>
      <p:ext uri="{BB962C8B-B14F-4D97-AF65-F5344CB8AC3E}">
        <p14:creationId xmlns:p14="http://schemas.microsoft.com/office/powerpoint/2010/main" val="325512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meeting participants that the Title I District Advisory Council and Parent Advisory Council Meetings will be conducted virtually.  Additional information regarding the Title I DAC and PAC meetings will be forthcoming. Encourage meeting participants to visit the Title I Website for additional information regarding the Title I DAC and PAC.</a:t>
            </a:r>
          </a:p>
        </p:txBody>
      </p:sp>
      <p:sp>
        <p:nvSpPr>
          <p:cNvPr id="4" name="Slide Number Placeholder 3"/>
          <p:cNvSpPr>
            <a:spLocks noGrp="1"/>
          </p:cNvSpPr>
          <p:nvPr>
            <p:ph type="sldNum" sz="quarter" idx="5"/>
          </p:nvPr>
        </p:nvSpPr>
        <p:spPr/>
        <p:txBody>
          <a:bodyPr/>
          <a:lstStyle/>
          <a:p>
            <a:fld id="{B19ED8B0-BBEA-B347-8A91-457789113CA6}" type="slidenum">
              <a:rPr lang="en-US" smtClean="0"/>
              <a:t>17</a:t>
            </a:fld>
            <a:endParaRPr lang="en-US" dirty="0"/>
          </a:p>
        </p:txBody>
      </p:sp>
    </p:spTree>
    <p:extLst>
      <p:ext uri="{BB962C8B-B14F-4D97-AF65-F5344CB8AC3E}">
        <p14:creationId xmlns:p14="http://schemas.microsoft.com/office/powerpoint/2010/main" val="1413436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meeting participants how each Parents Right-to-Know communication will be provided by the school.  </a:t>
            </a:r>
          </a:p>
        </p:txBody>
      </p:sp>
      <p:sp>
        <p:nvSpPr>
          <p:cNvPr id="4" name="Slide Number Placeholder 3"/>
          <p:cNvSpPr>
            <a:spLocks noGrp="1"/>
          </p:cNvSpPr>
          <p:nvPr>
            <p:ph type="sldNum" sz="quarter" idx="5"/>
          </p:nvPr>
        </p:nvSpPr>
        <p:spPr/>
        <p:txBody>
          <a:bodyPr/>
          <a:lstStyle/>
          <a:p>
            <a:fld id="{B19ED8B0-BBEA-B347-8A91-457789113CA6}" type="slidenum">
              <a:rPr lang="en-US" smtClean="0"/>
              <a:t>18</a:t>
            </a:fld>
            <a:endParaRPr lang="en-US" dirty="0"/>
          </a:p>
        </p:txBody>
      </p:sp>
    </p:spTree>
    <p:extLst>
      <p:ext uri="{BB962C8B-B14F-4D97-AF65-F5344CB8AC3E}">
        <p14:creationId xmlns:p14="http://schemas.microsoft.com/office/powerpoint/2010/main" val="144112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endParaRPr lang="en-US" dirty="0">
              <a:solidFill>
                <a:srgbClr val="FF0000"/>
              </a:solidFill>
              <a:highlight>
                <a:srgbClr val="FFFF00"/>
              </a:highligh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19ED8B0-BBEA-B347-8A91-457789113CA6}" type="slidenum">
              <a:rPr lang="en-US" smtClean="0"/>
              <a:t>19</a:t>
            </a:fld>
            <a:endParaRPr lang="en-US"/>
          </a:p>
        </p:txBody>
      </p:sp>
    </p:spTree>
    <p:extLst>
      <p:ext uri="{BB962C8B-B14F-4D97-AF65-F5344CB8AC3E}">
        <p14:creationId xmlns:p14="http://schemas.microsoft.com/office/powerpoint/2010/main" val="336726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00FF00"/>
                </a:highlight>
              </a:rPr>
              <a:t>Note:</a:t>
            </a:r>
            <a:r>
              <a:rPr lang="en-US" dirty="0">
                <a:highlight>
                  <a:srgbClr val="00FF00"/>
                </a:highlight>
              </a:rPr>
              <a:t> Slide #1 and #2 (2 slides per page) should be printed and placed in folder VI.3 and VI.6 (in corresponding month) of the Title I School-level Compliance Filing system.</a:t>
            </a:r>
          </a:p>
          <a:p>
            <a:endParaRPr lang="en-US" dirty="0"/>
          </a:p>
        </p:txBody>
      </p:sp>
      <p:sp>
        <p:nvSpPr>
          <p:cNvPr id="4" name="Slide Number Placeholder 3"/>
          <p:cNvSpPr>
            <a:spLocks noGrp="1"/>
          </p:cNvSpPr>
          <p:nvPr>
            <p:ph type="sldNum" sz="quarter" idx="10"/>
          </p:nvPr>
        </p:nvSpPr>
        <p:spPr/>
        <p:txBody>
          <a:bodyPr/>
          <a:lstStyle/>
          <a:p>
            <a:fld id="{B19ED8B0-BBEA-B347-8A91-457789113CA6}" type="slidenum">
              <a:rPr lang="en-US" smtClean="0"/>
              <a:t>2</a:t>
            </a:fld>
            <a:endParaRPr lang="en-US" dirty="0"/>
          </a:p>
        </p:txBody>
      </p:sp>
    </p:spTree>
    <p:extLst>
      <p:ext uri="{BB962C8B-B14F-4D97-AF65-F5344CB8AC3E}">
        <p14:creationId xmlns:p14="http://schemas.microsoft.com/office/powerpoint/2010/main" val="1008740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Encourage meeting participants to complete and submit the 2020-2021 Title I School-level Parent and Family Engagement Survey. Inform parents/families how they may gain access to the survey in multiple languages and the method for the submission of the survey.  Share link to survey on the school’s website.</a:t>
            </a:r>
          </a:p>
          <a:p>
            <a:r>
              <a:rPr lang="en-US" b="1" dirty="0">
                <a:latin typeface="Arial" panose="020B0604020202020204" pitchFamily="34" charset="0"/>
                <a:cs typeface="Arial" panose="020B0604020202020204" pitchFamily="34" charset="0"/>
              </a:rPr>
              <a:t>Note: </a:t>
            </a:r>
            <a:r>
              <a:rPr lang="en-US" b="0" dirty="0">
                <a:latin typeface="Arial" panose="020B0604020202020204" pitchFamily="34" charset="0"/>
                <a:cs typeface="Arial" panose="020B0604020202020204" pitchFamily="34" charset="0"/>
              </a:rPr>
              <a:t>The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CIS/CLS (or School-level Compliance Facilitator in the absence of a CIS/CLS) will complete Compilation of Survey Results using template from Title I Collaboration Site – Folder VI.4.</a:t>
            </a:r>
            <a:endParaRPr lang="en-US" dirty="0"/>
          </a:p>
        </p:txBody>
      </p:sp>
      <p:sp>
        <p:nvSpPr>
          <p:cNvPr id="4" name="Slide Number Placeholder 3"/>
          <p:cNvSpPr>
            <a:spLocks noGrp="1"/>
          </p:cNvSpPr>
          <p:nvPr>
            <p:ph type="sldNum" sz="quarter" idx="5"/>
          </p:nvPr>
        </p:nvSpPr>
        <p:spPr/>
        <p:txBody>
          <a:bodyPr/>
          <a:lstStyle/>
          <a:p>
            <a:fld id="{B19ED8B0-BBEA-B347-8A91-457789113CA6}" type="slidenum">
              <a:rPr lang="en-US" smtClean="0"/>
              <a:t>20</a:t>
            </a:fld>
            <a:endParaRPr lang="en-US" dirty="0"/>
          </a:p>
        </p:txBody>
      </p:sp>
    </p:spTree>
    <p:extLst>
      <p:ext uri="{BB962C8B-B14F-4D97-AF65-F5344CB8AC3E}">
        <p14:creationId xmlns:p14="http://schemas.microsoft.com/office/powerpoint/2010/main" val="4093455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Administrator will provide brief overview of the chain of communication for complaint procedures as referenced in the 2020-2021 Title I Handbook. </a:t>
            </a:r>
            <a:endParaRPr lang="en-US" dirty="0"/>
          </a:p>
        </p:txBody>
      </p:sp>
      <p:sp>
        <p:nvSpPr>
          <p:cNvPr id="4" name="Slide Number Placeholder 3"/>
          <p:cNvSpPr>
            <a:spLocks noGrp="1"/>
          </p:cNvSpPr>
          <p:nvPr>
            <p:ph type="sldNum" sz="quarter" idx="5"/>
          </p:nvPr>
        </p:nvSpPr>
        <p:spPr/>
        <p:txBody>
          <a:bodyPr/>
          <a:lstStyle/>
          <a:p>
            <a:fld id="{B19ED8B0-BBEA-B347-8A91-457789113CA6}" type="slidenum">
              <a:rPr lang="en-US" smtClean="0"/>
              <a:t>21</a:t>
            </a:fld>
            <a:endParaRPr lang="en-US" dirty="0"/>
          </a:p>
        </p:txBody>
      </p:sp>
    </p:spTree>
    <p:extLst>
      <p:ext uri="{BB962C8B-B14F-4D97-AF65-F5344CB8AC3E}">
        <p14:creationId xmlns:p14="http://schemas.microsoft.com/office/powerpoint/2010/main" val="1562002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visit the Project UP-START website for up-to-date information regarding Project UP-START.  During the closure of school due to COVID-19 pandemic, Project UP-START staff have been working remotely but were still responding to all inquiries as received by telephone and email. Current hours of operation for the Shop may limited, so please call the Project UP-START  office at 305-995-7558 or via email at </a:t>
            </a:r>
            <a:r>
              <a:rPr lang="en-US" dirty="0">
                <a:cs typeface="Calibri"/>
                <a:hlinkClick r:id="rId3"/>
              </a:rPr>
              <a:t>projectupstart@dadeschools.net</a:t>
            </a:r>
            <a:r>
              <a:rPr lang="en-US" dirty="0">
                <a:cs typeface="Calibri"/>
              </a:rPr>
              <a:t> for available times to pick up items.</a:t>
            </a:r>
          </a:p>
        </p:txBody>
      </p:sp>
      <p:sp>
        <p:nvSpPr>
          <p:cNvPr id="4" name="Slide Number Placeholder 3"/>
          <p:cNvSpPr>
            <a:spLocks noGrp="1"/>
          </p:cNvSpPr>
          <p:nvPr>
            <p:ph type="sldNum" sz="quarter" idx="5"/>
          </p:nvPr>
        </p:nvSpPr>
        <p:spPr/>
        <p:txBody>
          <a:bodyPr/>
          <a:lstStyle/>
          <a:p>
            <a:fld id="{EB24BF4C-3937-47F8-8AD6-9CEC3FA6447F}" type="slidenum">
              <a:rPr lang="en-US" smtClean="0"/>
              <a:t>25</a:t>
            </a:fld>
            <a:endParaRPr lang="en-US" dirty="0"/>
          </a:p>
        </p:txBody>
      </p:sp>
    </p:spTree>
    <p:extLst>
      <p:ext uri="{BB962C8B-B14F-4D97-AF65-F5344CB8AC3E}">
        <p14:creationId xmlns:p14="http://schemas.microsoft.com/office/powerpoint/2010/main" val="54583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call the Project  UP-START office before visiting to schedule an appointment. </a:t>
            </a:r>
          </a:p>
        </p:txBody>
      </p:sp>
      <p:sp>
        <p:nvSpPr>
          <p:cNvPr id="4" name="Slide Number Placeholder 3"/>
          <p:cNvSpPr>
            <a:spLocks noGrp="1"/>
          </p:cNvSpPr>
          <p:nvPr>
            <p:ph type="sldNum" sz="quarter" idx="5"/>
          </p:nvPr>
        </p:nvSpPr>
        <p:spPr/>
        <p:txBody>
          <a:bodyPr/>
          <a:lstStyle/>
          <a:p>
            <a:fld id="{EB24BF4C-3937-47F8-8AD6-9CEC3FA6447F}" type="slidenum">
              <a:rPr lang="en-US" smtClean="0"/>
              <a:t>26</a:t>
            </a:fld>
            <a:endParaRPr lang="en-US" dirty="0"/>
          </a:p>
        </p:txBody>
      </p:sp>
    </p:spTree>
    <p:extLst>
      <p:ext uri="{BB962C8B-B14F-4D97-AF65-F5344CB8AC3E}">
        <p14:creationId xmlns:p14="http://schemas.microsoft.com/office/powerpoint/2010/main" val="3252531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school staff to greet parents/families.  Strongly suggest to insert pictures as this is a virtual meeting and parents and families may be able to view this presentation later if archived.</a:t>
            </a:r>
          </a:p>
        </p:txBody>
      </p:sp>
      <p:sp>
        <p:nvSpPr>
          <p:cNvPr id="4" name="Slide Number Placeholder 3"/>
          <p:cNvSpPr>
            <a:spLocks noGrp="1"/>
          </p:cNvSpPr>
          <p:nvPr>
            <p:ph type="sldNum" sz="quarter" idx="5"/>
          </p:nvPr>
        </p:nvSpPr>
        <p:spPr/>
        <p:txBody>
          <a:bodyPr/>
          <a:lstStyle/>
          <a:p>
            <a:fld id="{B19ED8B0-BBEA-B347-8A91-457789113CA6}" type="slidenum">
              <a:rPr lang="en-US" smtClean="0"/>
              <a:t>27</a:t>
            </a:fld>
            <a:endParaRPr lang="en-US" dirty="0"/>
          </a:p>
        </p:txBody>
      </p:sp>
    </p:spTree>
    <p:extLst>
      <p:ext uri="{BB962C8B-B14F-4D97-AF65-F5344CB8AC3E}">
        <p14:creationId xmlns:p14="http://schemas.microsoft.com/office/powerpoint/2010/main" val="1755734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question and concerns from meeting participants. Inform meeting participants how the school will respond to all questions/concerns posed during the meeting, if time does not permit to answer all questions during the designated meeting time.</a:t>
            </a:r>
          </a:p>
        </p:txBody>
      </p:sp>
      <p:sp>
        <p:nvSpPr>
          <p:cNvPr id="4" name="Slide Number Placeholder 3"/>
          <p:cNvSpPr>
            <a:spLocks noGrp="1"/>
          </p:cNvSpPr>
          <p:nvPr>
            <p:ph type="sldNum" sz="quarter" idx="5"/>
          </p:nvPr>
        </p:nvSpPr>
        <p:spPr/>
        <p:txBody>
          <a:bodyPr/>
          <a:lstStyle/>
          <a:p>
            <a:fld id="{B19ED8B0-BBEA-B347-8A91-457789113CA6}" type="slidenum">
              <a:rPr lang="en-US" smtClean="0"/>
              <a:t>28</a:t>
            </a:fld>
            <a:endParaRPr lang="en-US" dirty="0"/>
          </a:p>
        </p:txBody>
      </p:sp>
    </p:spTree>
    <p:extLst>
      <p:ext uri="{BB962C8B-B14F-4D97-AF65-F5344CB8AC3E}">
        <p14:creationId xmlns:p14="http://schemas.microsoft.com/office/powerpoint/2010/main" val="2316096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attendance documents, comment, feedback that were submitted via the virtual meeting. </a:t>
            </a:r>
          </a:p>
        </p:txBody>
      </p:sp>
      <p:sp>
        <p:nvSpPr>
          <p:cNvPr id="4" name="Slide Number Placeholder 3"/>
          <p:cNvSpPr>
            <a:spLocks noGrp="1"/>
          </p:cNvSpPr>
          <p:nvPr>
            <p:ph type="sldNum" sz="quarter" idx="5"/>
          </p:nvPr>
        </p:nvSpPr>
        <p:spPr/>
        <p:txBody>
          <a:bodyPr/>
          <a:lstStyle/>
          <a:p>
            <a:fld id="{B19ED8B0-BBEA-B347-8A91-457789113CA6}" type="slidenum">
              <a:rPr lang="en-US" smtClean="0"/>
              <a:t>29</a:t>
            </a:fld>
            <a:endParaRPr lang="en-US" dirty="0"/>
          </a:p>
        </p:txBody>
      </p:sp>
    </p:spTree>
    <p:extLst>
      <p:ext uri="{BB962C8B-B14F-4D97-AF65-F5344CB8AC3E}">
        <p14:creationId xmlns:p14="http://schemas.microsoft.com/office/powerpoint/2010/main" val="1212360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continued support of the Title I Schoolwide Program.</a:t>
            </a:r>
          </a:p>
        </p:txBody>
      </p:sp>
      <p:sp>
        <p:nvSpPr>
          <p:cNvPr id="4" name="Slide Number Placeholder 3"/>
          <p:cNvSpPr>
            <a:spLocks noGrp="1"/>
          </p:cNvSpPr>
          <p:nvPr>
            <p:ph type="sldNum" sz="quarter" idx="5"/>
          </p:nvPr>
        </p:nvSpPr>
        <p:spPr/>
        <p:txBody>
          <a:bodyPr/>
          <a:lstStyle/>
          <a:p>
            <a:fld id="{B19ED8B0-BBEA-B347-8A91-457789113CA6}" type="slidenum">
              <a:rPr lang="en-US" smtClean="0"/>
              <a:t>30</a:t>
            </a:fld>
            <a:endParaRPr lang="en-US" dirty="0"/>
          </a:p>
        </p:txBody>
      </p:sp>
    </p:spTree>
    <p:extLst>
      <p:ext uri="{BB962C8B-B14F-4D97-AF65-F5344CB8AC3E}">
        <p14:creationId xmlns:p14="http://schemas.microsoft.com/office/powerpoint/2010/main" val="350074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possible, include a welcome message on your marquee for students, parents &amp; families. You may also include a slide showing the school marque message.</a:t>
            </a:r>
          </a:p>
          <a:p>
            <a:endParaRPr lang="en-US" dirty="0"/>
          </a:p>
          <a:p>
            <a:endParaRPr lang="en-US" dirty="0"/>
          </a:p>
        </p:txBody>
      </p:sp>
      <p:sp>
        <p:nvSpPr>
          <p:cNvPr id="4" name="Slide Number Placeholder 3"/>
          <p:cNvSpPr>
            <a:spLocks noGrp="1"/>
          </p:cNvSpPr>
          <p:nvPr>
            <p:ph type="sldNum" sz="quarter" idx="5"/>
          </p:nvPr>
        </p:nvSpPr>
        <p:spPr/>
        <p:txBody>
          <a:bodyPr/>
          <a:lstStyle/>
          <a:p>
            <a:fld id="{B19ED8B0-BBEA-B347-8A91-457789113CA6}" type="slidenum">
              <a:rPr lang="en-US" smtClean="0"/>
              <a:t>3</a:t>
            </a:fld>
            <a:endParaRPr lang="en-US" dirty="0"/>
          </a:p>
        </p:txBody>
      </p:sp>
    </p:spTree>
    <p:extLst>
      <p:ext uri="{BB962C8B-B14F-4D97-AF65-F5344CB8AC3E}">
        <p14:creationId xmlns:p14="http://schemas.microsoft.com/office/powerpoint/2010/main" val="293072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parents to provide input/enter comments/questions. The presenter may use this opportunity to ask meeting participants questions ex. How many of you have heard of the Every Student Succeeds Act (ESSA)? (answer: yes/no)Does anyone know when it was signed into law? (answer: 2010).</a:t>
            </a:r>
          </a:p>
        </p:txBody>
      </p:sp>
      <p:sp>
        <p:nvSpPr>
          <p:cNvPr id="4" name="Slide Number Placeholder 3"/>
          <p:cNvSpPr>
            <a:spLocks noGrp="1"/>
          </p:cNvSpPr>
          <p:nvPr>
            <p:ph type="sldNum" sz="quarter" idx="5"/>
          </p:nvPr>
        </p:nvSpPr>
        <p:spPr/>
        <p:txBody>
          <a:bodyPr/>
          <a:lstStyle/>
          <a:p>
            <a:fld id="{B19ED8B0-BBEA-B347-8A91-457789113CA6}" type="slidenum">
              <a:rPr lang="en-US" smtClean="0"/>
              <a:t>4</a:t>
            </a:fld>
            <a:endParaRPr lang="en-US" dirty="0"/>
          </a:p>
        </p:txBody>
      </p:sp>
    </p:spTree>
    <p:extLst>
      <p:ext uri="{BB962C8B-B14F-4D97-AF65-F5344CB8AC3E}">
        <p14:creationId xmlns:p14="http://schemas.microsoft.com/office/powerpoint/2010/main" val="406101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meeting participants that the 2020-2021 Title I School-level PFEP, District-level PFEP,  SIP, and School Parent Compact are located on our school’s website. Allow the opportunity for parents/families to enter their comments. Read aloud some of the responses. </a:t>
            </a:r>
          </a:p>
          <a:p>
            <a:endParaRPr lang="en-US" dirty="0"/>
          </a:p>
        </p:txBody>
      </p:sp>
      <p:sp>
        <p:nvSpPr>
          <p:cNvPr id="4" name="Slide Number Placeholder 3"/>
          <p:cNvSpPr>
            <a:spLocks noGrp="1"/>
          </p:cNvSpPr>
          <p:nvPr>
            <p:ph type="sldNum" sz="quarter" idx="5"/>
          </p:nvPr>
        </p:nvSpPr>
        <p:spPr/>
        <p:txBody>
          <a:bodyPr/>
          <a:lstStyle/>
          <a:p>
            <a:fld id="{B19ED8B0-BBEA-B347-8A91-457789113CA6}" type="slidenum">
              <a:rPr lang="en-US" smtClean="0"/>
              <a:t>5</a:t>
            </a:fld>
            <a:endParaRPr lang="en-US" dirty="0"/>
          </a:p>
        </p:txBody>
      </p:sp>
    </p:spTree>
    <p:extLst>
      <p:ext uri="{BB962C8B-B14F-4D97-AF65-F5344CB8AC3E}">
        <p14:creationId xmlns:p14="http://schemas.microsoft.com/office/powerpoint/2010/main" val="118972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Inform meeting participants of the availability of the Title I Notification Flyer posted on the school’s website and at title1.dadeschools.net. Provide directions for accessing the flyer.</a:t>
            </a:r>
          </a:p>
          <a:p>
            <a:endParaRPr lang="en-US" dirty="0"/>
          </a:p>
        </p:txBody>
      </p:sp>
      <p:sp>
        <p:nvSpPr>
          <p:cNvPr id="4" name="Slide Number Placeholder 3"/>
          <p:cNvSpPr>
            <a:spLocks noGrp="1"/>
          </p:cNvSpPr>
          <p:nvPr>
            <p:ph type="sldNum" sz="quarter" idx="5"/>
          </p:nvPr>
        </p:nvSpPr>
        <p:spPr/>
        <p:txBody>
          <a:bodyPr/>
          <a:lstStyle/>
          <a:p>
            <a:fld id="{B19ED8B0-BBEA-B347-8A91-457789113CA6}" type="slidenum">
              <a:rPr lang="en-US" smtClean="0"/>
              <a:t>6</a:t>
            </a:fld>
            <a:endParaRPr lang="en-US" dirty="0"/>
          </a:p>
        </p:txBody>
      </p:sp>
    </p:spTree>
    <p:extLst>
      <p:ext uri="{BB962C8B-B14F-4D97-AF65-F5344CB8AC3E}">
        <p14:creationId xmlns:p14="http://schemas.microsoft.com/office/powerpoint/2010/main" val="388024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meeting participants that they may view additional information on how Title I funds are utilized in the Title I Handbook located on the Title I website under Compliance. Provide calendar/schedule of EESAC meetings to meeting participants and invite them to attend. Allow parents/families an opportunity to enter their comments. Read aloud some of the responses.  </a:t>
            </a:r>
          </a:p>
        </p:txBody>
      </p:sp>
      <p:sp>
        <p:nvSpPr>
          <p:cNvPr id="4" name="Slide Number Placeholder 3"/>
          <p:cNvSpPr>
            <a:spLocks noGrp="1"/>
          </p:cNvSpPr>
          <p:nvPr>
            <p:ph type="sldNum" sz="quarter" idx="5"/>
          </p:nvPr>
        </p:nvSpPr>
        <p:spPr/>
        <p:txBody>
          <a:bodyPr/>
          <a:lstStyle/>
          <a:p>
            <a:fld id="{B19ED8B0-BBEA-B347-8A91-457789113CA6}" type="slidenum">
              <a:rPr lang="en-US" smtClean="0"/>
              <a:t>7</a:t>
            </a:fld>
            <a:endParaRPr lang="en-US" dirty="0"/>
          </a:p>
        </p:txBody>
      </p:sp>
    </p:spTree>
    <p:extLst>
      <p:ext uri="{BB962C8B-B14F-4D97-AF65-F5344CB8AC3E}">
        <p14:creationId xmlns:p14="http://schemas.microsoft.com/office/powerpoint/2010/main" val="4030079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meeting participants that they may view additional information on how Title I funds are utilized in the Title I Handbook located on the Title I website under Compliance. Provide calendar/schedule of EESAC meetings to meeting participants and invite them to attend. Allow parents/families an opportunity to enter their comments. Read aloud some of the responses.  </a:t>
            </a:r>
          </a:p>
        </p:txBody>
      </p:sp>
      <p:sp>
        <p:nvSpPr>
          <p:cNvPr id="4" name="Slide Number Placeholder 3"/>
          <p:cNvSpPr>
            <a:spLocks noGrp="1"/>
          </p:cNvSpPr>
          <p:nvPr>
            <p:ph type="sldNum" sz="quarter" idx="5"/>
          </p:nvPr>
        </p:nvSpPr>
        <p:spPr/>
        <p:txBody>
          <a:bodyPr/>
          <a:lstStyle/>
          <a:p>
            <a:fld id="{B19ED8B0-BBEA-B347-8A91-457789113CA6}" type="slidenum">
              <a:rPr lang="en-US" smtClean="0"/>
              <a:t>8</a:t>
            </a:fld>
            <a:endParaRPr lang="en-US" dirty="0"/>
          </a:p>
        </p:txBody>
      </p:sp>
    </p:spTree>
    <p:extLst>
      <p:ext uri="{BB962C8B-B14F-4D97-AF65-F5344CB8AC3E}">
        <p14:creationId xmlns:p14="http://schemas.microsoft.com/office/powerpoint/2010/main" val="202709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may include a link to the Title I District-level PFEP on this slide and provide directions for accessing it on the school’s website.</a:t>
            </a:r>
          </a:p>
        </p:txBody>
      </p:sp>
      <p:sp>
        <p:nvSpPr>
          <p:cNvPr id="4" name="Slide Number Placeholder 3"/>
          <p:cNvSpPr>
            <a:spLocks noGrp="1"/>
          </p:cNvSpPr>
          <p:nvPr>
            <p:ph type="sldNum" sz="quarter" idx="5"/>
          </p:nvPr>
        </p:nvSpPr>
        <p:spPr/>
        <p:txBody>
          <a:bodyPr/>
          <a:lstStyle/>
          <a:p>
            <a:fld id="{B19ED8B0-BBEA-B347-8A91-457789113CA6}" type="slidenum">
              <a:rPr lang="en-US" smtClean="0"/>
              <a:t>9</a:t>
            </a:fld>
            <a:endParaRPr lang="en-US" dirty="0"/>
          </a:p>
        </p:txBody>
      </p:sp>
    </p:spTree>
    <p:extLst>
      <p:ext uri="{BB962C8B-B14F-4D97-AF65-F5344CB8AC3E}">
        <p14:creationId xmlns:p14="http://schemas.microsoft.com/office/powerpoint/2010/main" val="3280290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http://www.powerpointstemplate.com/wp-content/uploads/2017/07/colors-a-stylish-free-ppt-background-blue-color-backgrounds-powerpoint-ppt-template.jpg">
            <a:extLst>
              <a:ext uri="{FF2B5EF4-FFF2-40B4-BE49-F238E27FC236}">
                <a16:creationId xmlns:a16="http://schemas.microsoft.com/office/drawing/2014/main" id="{02597C57-0B01-4BFB-8280-6894A1D357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75E9560-4E1F-440C-9A6A-6231F98CAE6B}" type="datetime1">
              <a:rPr lang="en-US" smtClean="0"/>
              <a:t>9/23/2020</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57F1E4F-1CFF-5643-939E-217C01CDF565}"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07109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D4B9E1-32F3-4BDA-AA83-697BCF275AF6}" type="datetime1">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393583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41894C-409C-425A-9EED-3B597EA4BC12}"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2590121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D98F4-DDB0-4D1F-891F-FDBAF3F9AAD4}"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99502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1381E4-2400-4129-A398-D3B407CB4283}"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976959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FF86CA-1037-4F33-80C6-0CE73047734D}"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3886259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F4F8DC-DEDD-457F-8307-2BDA8365AD5D}"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2052260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A1977-6D05-4224-825F-2214289D3C12}"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2512332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CBC8E-03BE-4AA7-B527-DBD1CC27F8BF}"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383484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8971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971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377882"/>
            <a:ext cx="8229600" cy="1143000"/>
          </a:xfrm>
        </p:spPr>
        <p:txBody>
          <a:bodyPr/>
          <a:lstStyle/>
          <a:p>
            <a:r>
              <a:rPr lang="en-US"/>
              <a:t>Click to edit Master title style</a:t>
            </a:r>
            <a:endParaRPr lang="en-US" dirty="0"/>
          </a:p>
        </p:txBody>
      </p:sp>
      <p:sp>
        <p:nvSpPr>
          <p:cNvPr id="7" name="Slide Number Placeholder 3"/>
          <p:cNvSpPr>
            <a:spLocks noGrp="1"/>
          </p:cNvSpPr>
          <p:nvPr>
            <p:ph type="sldNum" sz="quarter" idx="10"/>
          </p:nvPr>
        </p:nvSpPr>
        <p:spPr>
          <a:xfrm>
            <a:off x="152400" y="133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357934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8971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971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377882"/>
            <a:ext cx="8229600" cy="1143000"/>
          </a:xfrm>
        </p:spPr>
        <p:txBody>
          <a:bodyPr/>
          <a:lstStyle/>
          <a:p>
            <a:r>
              <a:rPr lang="en-US"/>
              <a:t>Click to edit Master title style</a:t>
            </a:r>
            <a:endParaRPr lang="en-US" dirty="0"/>
          </a:p>
        </p:txBody>
      </p:sp>
      <p:sp>
        <p:nvSpPr>
          <p:cNvPr id="7" name="Slide Number Placeholder 3"/>
          <p:cNvSpPr>
            <a:spLocks noGrp="1"/>
          </p:cNvSpPr>
          <p:nvPr>
            <p:ph type="sldNum" sz="quarter" idx="10"/>
          </p:nvPr>
        </p:nvSpPr>
        <p:spPr>
          <a:xfrm>
            <a:off x="152400" y="133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164259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6B930136-8B28-4843-A30A-B89404D44328}" type="datetime1">
              <a:rPr lang="en-US" smtClean="0"/>
              <a:t>9/23/2020</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393501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377882"/>
            <a:ext cx="8229600" cy="1143000"/>
          </a:xfrm>
        </p:spPr>
        <p:txBody>
          <a:bodyPr/>
          <a:lstStyle/>
          <a:p>
            <a:r>
              <a:rPr lang="en-US"/>
              <a:t>Click to edit Master title style</a:t>
            </a:r>
            <a:endParaRPr lang="en-US" dirty="0"/>
          </a:p>
        </p:txBody>
      </p:sp>
      <p:sp>
        <p:nvSpPr>
          <p:cNvPr id="7" name="Slide Number Placeholder 3"/>
          <p:cNvSpPr>
            <a:spLocks noGrp="1"/>
          </p:cNvSpPr>
          <p:nvPr>
            <p:ph type="sldNum" sz="quarter" idx="10"/>
          </p:nvPr>
        </p:nvSpPr>
        <p:spPr>
          <a:xfrm>
            <a:off x="152400" y="133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253701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82351F-3422-4DA6-846E-C2C390EFEA4D}"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331660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B0AFA4-4AD9-414D-BA19-628770D914A2}" type="datetime1">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200926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FA42C1-3532-4834-BB2F-941290ABD459}" type="datetime1">
              <a:rPr lang="en-US" smtClean="0"/>
              <a:t>9/23/2020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248315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4968AD-884D-45D1-9EBD-5A5A7FD7AC02}" type="datetime1">
              <a:rPr lang="en-US" smtClean="0"/>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404761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B651C-ED74-4B57-8DE1-FA7FD52488F8}" type="datetime1">
              <a:rPr lang="en-US" smtClean="0"/>
              <a:t>9/23/2020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272936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3D70F5-39D2-4B62-B408-74763B3C6398}" type="datetime1">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369432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E92854-0DE0-4D91-BB0D-A35AB3DA69B1}" type="datetime1">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49428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50" name="Picture 2" descr="http://www.powerpointstemplate.com/wp-content/uploads/2017/07/colors-a-stylish-free-ppt-background-blue-color-backgrounds-powerpoint-ppt-template.jpg">
            <a:extLst>
              <a:ext uri="{FF2B5EF4-FFF2-40B4-BE49-F238E27FC236}">
                <a16:creationId xmlns:a16="http://schemas.microsoft.com/office/drawing/2014/main" id="{52E69F28-3F8E-4097-83CF-49F919E91AA9}"/>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05F4E8-DD7B-425A-9A49-AB33C34CD312}" type="datetime1">
              <a:rPr lang="en-US" smtClean="0"/>
              <a:t>9/23/2020</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418301-1F40-0A40-9045-6FE9A4FDB1C4}" type="slidenum">
              <a:rPr lang="en-US" smtClean="0"/>
              <a:pPr/>
              <a:t>‹#›</a:t>
            </a:fld>
            <a:endParaRPr lang="en-US" dirty="0"/>
          </a:p>
        </p:txBody>
      </p:sp>
      <p:pic>
        <p:nvPicPr>
          <p:cNvPr id="8" name="Picture 7" descr="A close up of a sign&#10;&#10;Description generated with very high confidence">
            <a:extLst>
              <a:ext uri="{FF2B5EF4-FFF2-40B4-BE49-F238E27FC236}">
                <a16:creationId xmlns:a16="http://schemas.microsoft.com/office/drawing/2014/main" id="{E39AFD1A-6292-4ADC-9477-F25CD71C2DF1}"/>
              </a:ext>
            </a:extLst>
          </p:cNvPr>
          <p:cNvPicPr>
            <a:picLocks noChangeAspect="1"/>
          </p:cNvPicPr>
          <p:nvPr userDrawn="1"/>
        </p:nvPicPr>
        <p:blipFill>
          <a:blip r:embed="rId23"/>
          <a:stretch>
            <a:fillRect/>
          </a:stretch>
        </p:blipFill>
        <p:spPr>
          <a:xfrm>
            <a:off x="153319" y="6201100"/>
            <a:ext cx="560189" cy="560189"/>
          </a:xfrm>
          <a:prstGeom prst="rect">
            <a:avLst/>
          </a:prstGeom>
        </p:spPr>
      </p:pic>
    </p:spTree>
    <p:extLst>
      <p:ext uri="{BB962C8B-B14F-4D97-AF65-F5344CB8AC3E}">
        <p14:creationId xmlns:p14="http://schemas.microsoft.com/office/powerpoint/2010/main" val="344401533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6" r:id="rId18"/>
    <p:sldLayoutId id="2147483757" r:id="rId19"/>
    <p:sldLayoutId id="2147483653" r:id="rId2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457200" rtl="0" eaLnBrk="1" latinLnBrk="0" hangingPunct="1">
        <a:spcBef>
          <a:spcPct val="0"/>
        </a:spcBef>
        <a:buNone/>
        <a:defRPr sz="32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inyurl.com/SchooParentCompact"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www.facebook.com/projectupstart/" TargetMode="External"/><Relationship Id="rId3" Type="http://schemas.openxmlformats.org/officeDocument/2006/relationships/image" Target="../media/image13.png"/><Relationship Id="rId7" Type="http://schemas.openxmlformats.org/officeDocument/2006/relationships/hyperlink" Target="https://twitter.com/ProjectUPSTART" TargetMode="External"/><Relationship Id="rId12" Type="http://schemas.openxmlformats.org/officeDocument/2006/relationships/hyperlink" Target="http://projectupstart.dadeschools.net/#!/fullWidth/3035"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title1.dadeschools.net/#!/" TargetMode="External"/><Relationship Id="rId5" Type="http://schemas.openxmlformats.org/officeDocument/2006/relationships/image" Target="../media/image15.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hyperlink" Target="https://www.instagram.com/projectupstart/"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hyperlink" Target="mailto:Projectupstart@dadeschools.net" TargetMode="External"/><Relationship Id="rId9" Type="http://schemas.openxmlformats.org/officeDocument/2006/relationships/hyperlink" Target="http://projectupstart.dadeschools.ne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itle1.dadeschools.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inyurl.com/SchooParentCompac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p:cNvSpPr/>
          <p:nvPr/>
        </p:nvSpPr>
        <p:spPr>
          <a:xfrm>
            <a:off x="0" y="1959131"/>
            <a:ext cx="9144000" cy="4044163"/>
          </a:xfrm>
          <a:prstGeom prst="rect">
            <a:avLst/>
          </a:prstGeom>
        </p:spPr>
        <p:txBody>
          <a:bodyPr vert="horz" lIns="91440" tIns="45720" rIns="91440" bIns="45720" rtlCol="0" anchor="ctr">
            <a:normAutofit/>
          </a:bodyPr>
          <a:lstStyle/>
          <a:p>
            <a:pPr algn="ctr"/>
            <a:r>
              <a:rPr lang="en-US" altLang="en-US" sz="3200" b="1" dirty="0">
                <a:latin typeface="Arial" panose="020B0604020202020204" pitchFamily="34" charset="0"/>
                <a:cs typeface="Arial" panose="020B0604020202020204" pitchFamily="34" charset="0"/>
              </a:rPr>
              <a:t>Overview of the Title I Schoolwide </a:t>
            </a:r>
          </a:p>
          <a:p>
            <a:pPr algn="ctr"/>
            <a:r>
              <a:rPr lang="en-US" altLang="en-US" sz="3200" b="1" dirty="0">
                <a:latin typeface="Arial" panose="020B0604020202020204" pitchFamily="34" charset="0"/>
                <a:cs typeface="Arial" panose="020B0604020202020204" pitchFamily="34" charset="0"/>
              </a:rPr>
              <a:t>Program at</a:t>
            </a:r>
          </a:p>
          <a:p>
            <a:pPr algn="ctr"/>
            <a:r>
              <a:rPr lang="en-US" altLang="en-US" sz="2800" b="1" dirty="0">
                <a:solidFill>
                  <a:schemeClr val="accent1">
                    <a:lumMod val="50000"/>
                  </a:schemeClr>
                </a:solidFill>
                <a:latin typeface="Arial" panose="020B0604020202020204" pitchFamily="34" charset="0"/>
                <a:cs typeface="Arial" panose="020B0604020202020204" pitchFamily="34" charset="0"/>
              </a:rPr>
              <a:t> </a:t>
            </a:r>
          </a:p>
          <a:p>
            <a:pPr algn="ctr"/>
            <a:r>
              <a:rPr lang="en-US" altLang="en-US" sz="2800" b="1" dirty="0">
                <a:solidFill>
                  <a:schemeClr val="accent1">
                    <a:lumMod val="50000"/>
                  </a:schemeClr>
                </a:solidFill>
                <a:latin typeface="Arial" panose="020B0604020202020204" pitchFamily="34" charset="0"/>
                <a:cs typeface="Arial" panose="020B0604020202020204" pitchFamily="34" charset="0"/>
              </a:rPr>
              <a:t>Mater Lakes Academy Middle/High</a:t>
            </a:r>
          </a:p>
          <a:p>
            <a:pPr algn="ctr"/>
            <a:r>
              <a:rPr lang="en-US" sz="2800" b="1" dirty="0">
                <a:solidFill>
                  <a:schemeClr val="accent1">
                    <a:lumMod val="50000"/>
                  </a:schemeClr>
                </a:solidFill>
                <a:latin typeface="Arial" panose="020B0604020202020204" pitchFamily="34" charset="0"/>
                <a:cs typeface="Arial" panose="020B0604020202020204" pitchFamily="34" charset="0"/>
              </a:rPr>
              <a:t>September 22</a:t>
            </a:r>
            <a:r>
              <a:rPr lang="en-US" sz="2800" b="1" baseline="30000" dirty="0">
                <a:solidFill>
                  <a:schemeClr val="accent1">
                    <a:lumMod val="50000"/>
                  </a:schemeClr>
                </a:solidFill>
                <a:latin typeface="Arial" panose="020B0604020202020204" pitchFamily="34" charset="0"/>
                <a:cs typeface="Arial" panose="020B0604020202020204" pitchFamily="34" charset="0"/>
              </a:rPr>
              <a:t>nd</a:t>
            </a:r>
            <a:r>
              <a:rPr lang="en-US" sz="2800" b="1" dirty="0">
                <a:solidFill>
                  <a:schemeClr val="accent1">
                    <a:lumMod val="50000"/>
                  </a:schemeClr>
                </a:solidFill>
                <a:latin typeface="Arial" panose="020B0604020202020204" pitchFamily="34" charset="0"/>
                <a:cs typeface="Arial" panose="020B0604020202020204" pitchFamily="34" charset="0"/>
              </a:rPr>
              <a:t> 2020</a:t>
            </a:r>
          </a:p>
          <a:p>
            <a:pPr algn="ctr"/>
            <a:r>
              <a:rPr lang="en-US" sz="2800" b="1" dirty="0">
                <a:solidFill>
                  <a:schemeClr val="accent1">
                    <a:lumMod val="50000"/>
                  </a:schemeClr>
                </a:solidFill>
                <a:latin typeface="Arial" panose="020B0604020202020204" pitchFamily="34" charset="0"/>
                <a:cs typeface="Arial" panose="020B0604020202020204" pitchFamily="34" charset="0"/>
              </a:rPr>
              <a:t>5:45 PM</a:t>
            </a:r>
          </a:p>
          <a:p>
            <a:pPr algn="ctr"/>
            <a:r>
              <a:rPr lang="en-US" sz="2800" b="1" dirty="0">
                <a:solidFill>
                  <a:schemeClr val="accent1">
                    <a:lumMod val="50000"/>
                  </a:schemeClr>
                </a:solidFill>
                <a:latin typeface="Arial" panose="020B0604020202020204" pitchFamily="34" charset="0"/>
                <a:cs typeface="Arial" panose="020B0604020202020204" pitchFamily="34" charset="0"/>
              </a:rPr>
              <a:t>Zoom ID: 995-164-9978</a:t>
            </a:r>
          </a:p>
          <a:p>
            <a:pPr algn="ctr"/>
            <a:r>
              <a:rPr lang="en-US" sz="2800" b="1" dirty="0">
                <a:solidFill>
                  <a:schemeClr val="accent1">
                    <a:lumMod val="50000"/>
                  </a:schemeClr>
                </a:solidFill>
                <a:latin typeface="Arial" panose="020B0604020202020204" pitchFamily="34" charset="0"/>
                <a:cs typeface="Arial" panose="020B0604020202020204" pitchFamily="34" charset="0"/>
              </a:rPr>
              <a:t>Rene </a:t>
            </a:r>
            <a:r>
              <a:rPr lang="en-US" sz="2800" b="1" dirty="0" err="1">
                <a:solidFill>
                  <a:schemeClr val="accent1">
                    <a:lumMod val="50000"/>
                  </a:schemeClr>
                </a:solidFill>
                <a:latin typeface="Arial" panose="020B0604020202020204" pitchFamily="34" charset="0"/>
                <a:cs typeface="Arial" panose="020B0604020202020204" pitchFamily="34" charset="0"/>
              </a:rPr>
              <a:t>Rovirosa</a:t>
            </a:r>
            <a:endParaRPr lang="en-US" sz="2800" b="1" dirty="0"/>
          </a:p>
        </p:txBody>
      </p:sp>
      <p:sp>
        <p:nvSpPr>
          <p:cNvPr id="6" name="Title 1">
            <a:extLst>
              <a:ext uri="{FF2B5EF4-FFF2-40B4-BE49-F238E27FC236}">
                <a16:creationId xmlns:a16="http://schemas.microsoft.com/office/drawing/2014/main" id="{7B8A84D4-95F0-4E9B-8B0D-6A1CAD7F38B0}"/>
              </a:ext>
            </a:extLst>
          </p:cNvPr>
          <p:cNvSpPr>
            <a:spLocks noGrp="1"/>
          </p:cNvSpPr>
          <p:nvPr>
            <p:ph type="title"/>
          </p:nvPr>
        </p:nvSpPr>
        <p:spPr>
          <a:xfrm>
            <a:off x="0" y="1040562"/>
            <a:ext cx="9144000" cy="918569"/>
          </a:xfrm>
        </p:spPr>
        <p:txBody>
          <a:bodyPr>
            <a:noAutofit/>
          </a:bodyPr>
          <a:lstStyle/>
          <a:p>
            <a:r>
              <a:rPr lang="en-US" sz="4000" b="1" dirty="0">
                <a:solidFill>
                  <a:srgbClr val="002060"/>
                </a:solidFill>
                <a:latin typeface="Arial" panose="020B0604020202020204" pitchFamily="34" charset="0"/>
                <a:cs typeface="Arial" panose="020B0604020202020204" pitchFamily="34" charset="0"/>
              </a:rPr>
              <a:t>Title I Annual Parent Meeting </a:t>
            </a:r>
            <a:endParaRPr lang="en-US" sz="4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06C41ED-4F04-4DF4-84F4-49499A264B08}"/>
              </a:ext>
            </a:extLst>
          </p:cNvPr>
          <p:cNvPicPr>
            <a:picLocks noChangeAspect="1"/>
          </p:cNvPicPr>
          <p:nvPr/>
        </p:nvPicPr>
        <p:blipFill>
          <a:blip r:embed="rId4"/>
          <a:stretch>
            <a:fillRect/>
          </a:stretch>
        </p:blipFill>
        <p:spPr>
          <a:xfrm>
            <a:off x="7150067" y="4631575"/>
            <a:ext cx="1646063" cy="1371719"/>
          </a:xfrm>
          <a:prstGeom prst="rect">
            <a:avLst/>
          </a:prstGeom>
        </p:spPr>
      </p:pic>
    </p:spTree>
    <p:extLst>
      <p:ext uri="{BB962C8B-B14F-4D97-AF65-F5344CB8AC3E}">
        <p14:creationId xmlns:p14="http://schemas.microsoft.com/office/powerpoint/2010/main" val="372805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066800"/>
          </a:xfrm>
        </p:spPr>
        <p:txBody>
          <a:bodyPr>
            <a:normAutofit/>
          </a:bodyPr>
          <a:lstStyle/>
          <a:p>
            <a:pPr>
              <a:defRPr/>
            </a:pPr>
            <a:r>
              <a:rPr lang="en-US" altLang="en-US" b="1" dirty="0">
                <a:solidFill>
                  <a:schemeClr val="bg1"/>
                </a:solidFill>
                <a:latin typeface="Arial" charset="0"/>
                <a:ea typeface="Arial" charset="0"/>
                <a:cs typeface="Arial" charset="0"/>
              </a:rPr>
              <a:t>Our Title I School-level PFEP</a:t>
            </a:r>
            <a:endParaRPr lang="en-US" altLang="en-US" dirty="0">
              <a:solidFill>
                <a:schemeClr val="bg1"/>
              </a:solidFill>
              <a:latin typeface="Arial" charset="0"/>
              <a:ea typeface="Arial" charset="0"/>
              <a:cs typeface="Arial" charset="0"/>
            </a:endParaRPr>
          </a:p>
        </p:txBody>
      </p:sp>
      <p:sp>
        <p:nvSpPr>
          <p:cNvPr id="30723" name="Rectangle 5"/>
          <p:cNvSpPr txBox="1">
            <a:spLocks noChangeArrowheads="1"/>
          </p:cNvSpPr>
          <p:nvPr/>
        </p:nvSpPr>
        <p:spPr bwMode="auto">
          <a:xfrm>
            <a:off x="72736" y="1162854"/>
            <a:ext cx="8794538" cy="51484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algn="just" eaLnBrk="1" hangingPunct="1">
              <a:lnSpc>
                <a:spcPct val="90000"/>
              </a:lnSpc>
            </a:pPr>
            <a:endParaRPr lang="en-US" altLang="en-US" sz="1000" dirty="0">
              <a:solidFill>
                <a:srgbClr val="000000"/>
              </a:solidFill>
              <a:latin typeface="Arial" charset="0"/>
              <a:ea typeface="Arial" charset="0"/>
              <a:cs typeface="Arial" charset="0"/>
            </a:endParaRPr>
          </a:p>
          <a:p>
            <a:pPr marL="0" indent="0" algn="just">
              <a:lnSpc>
                <a:spcPct val="90000"/>
              </a:lnSpc>
              <a:buNone/>
            </a:pPr>
            <a:r>
              <a:rPr lang="en-US" sz="2200" dirty="0">
                <a:solidFill>
                  <a:schemeClr val="tx1"/>
                </a:solidFill>
                <a:latin typeface="Arial" panose="020B0604020202020204" pitchFamily="34" charset="0"/>
                <a:cs typeface="Arial" panose="020B0604020202020204" pitchFamily="34" charset="0"/>
              </a:rPr>
              <a:t>The School-level PFEP is a blueprint of how Mater Lakes Academy Middle/High will work together with parents, family members, and the community to establish expectations for family engagement and strengthen student academic achievement. </a:t>
            </a:r>
            <a:endParaRPr lang="en-US" altLang="en-US" sz="2200" dirty="0">
              <a:solidFill>
                <a:schemeClr val="tx1"/>
              </a:solidFill>
              <a:latin typeface="Arial" panose="020B0604020202020204" pitchFamily="34" charset="0"/>
              <a:ea typeface="Arial" charset="0"/>
              <a:cs typeface="Arial" panose="020B0604020202020204" pitchFamily="34" charset="0"/>
            </a:endParaRPr>
          </a:p>
          <a:p>
            <a:pPr marL="0" indent="0" algn="just">
              <a:lnSpc>
                <a:spcPct val="90000"/>
              </a:lnSpc>
              <a:buNone/>
            </a:pPr>
            <a:endParaRPr lang="en-US" altLang="en-US" sz="800" dirty="0">
              <a:solidFill>
                <a:schemeClr val="tx1"/>
              </a:solidFill>
              <a:latin typeface="Arial" charset="0"/>
              <a:ea typeface="Arial" charset="0"/>
              <a:cs typeface="Arial" charset="0"/>
            </a:endParaRPr>
          </a:p>
          <a:p>
            <a:pPr marL="0" indent="0" algn="just">
              <a:lnSpc>
                <a:spcPct val="90000"/>
              </a:lnSpc>
              <a:buNone/>
            </a:pPr>
            <a:r>
              <a:rPr lang="en-US" altLang="en-US" sz="2200" dirty="0">
                <a:solidFill>
                  <a:schemeClr val="tx1"/>
                </a:solidFill>
                <a:latin typeface="Arial" charset="0"/>
                <a:ea typeface="Arial" charset="0"/>
                <a:cs typeface="Arial" charset="0"/>
              </a:rPr>
              <a:t>Describes how the school will:</a:t>
            </a:r>
          </a:p>
          <a:p>
            <a:pPr marL="0" indent="0" algn="just">
              <a:lnSpc>
                <a:spcPct val="90000"/>
              </a:lnSpc>
              <a:buNone/>
            </a:pPr>
            <a:endParaRPr lang="en-US" altLang="en-US" sz="800" dirty="0">
              <a:solidFill>
                <a:schemeClr val="tx1"/>
              </a:solidFill>
              <a:latin typeface="Arial" charset="0"/>
              <a:ea typeface="Arial" charset="0"/>
              <a:cs typeface="Arial" charset="0"/>
            </a:endParaRPr>
          </a:p>
          <a:p>
            <a:pPr algn="just" eaLnBrk="1" hangingPunct="1">
              <a:lnSpc>
                <a:spcPct val="90000"/>
              </a:lnSpc>
            </a:pPr>
            <a:r>
              <a:rPr lang="en-US" altLang="en-US" sz="2200" dirty="0">
                <a:solidFill>
                  <a:schemeClr val="tx1"/>
                </a:solidFill>
                <a:latin typeface="Arial" charset="0"/>
                <a:ea typeface="Arial" charset="0"/>
                <a:cs typeface="Arial" charset="0"/>
              </a:rPr>
              <a:t>Convene an annual meeting to inform parents and family members of their rights to be involved in the Title I program;</a:t>
            </a:r>
          </a:p>
          <a:p>
            <a:pPr marL="0" indent="0" algn="just" eaLnBrk="1" hangingPunct="1">
              <a:lnSpc>
                <a:spcPct val="90000"/>
              </a:lnSpc>
              <a:buNone/>
            </a:pPr>
            <a:r>
              <a:rPr lang="en-US" altLang="en-US" sz="2200" kern="0" dirty="0">
                <a:solidFill>
                  <a:schemeClr val="tx1"/>
                </a:solidFill>
                <a:latin typeface="Arial" charset="0"/>
                <a:ea typeface="Arial" charset="0"/>
                <a:cs typeface="Arial" charset="0"/>
              </a:rPr>
              <a:t>EESAC meetings are conducted every other month the second Tuesday of the month allowing for flexible scheduling. </a:t>
            </a:r>
          </a:p>
          <a:p>
            <a:pPr marL="457200" lvl="1" indent="0" algn="just">
              <a:lnSpc>
                <a:spcPct val="90000"/>
              </a:lnSpc>
              <a:buNone/>
            </a:pPr>
            <a:endParaRPr lang="en-US" altLang="en-US" sz="800" dirty="0">
              <a:solidFill>
                <a:srgbClr val="000000"/>
              </a:solidFill>
              <a:latin typeface="Arial" charset="0"/>
              <a:ea typeface="Arial" charset="0"/>
              <a:cs typeface="Arial" charset="0"/>
            </a:endParaRPr>
          </a:p>
          <a:p>
            <a:pPr marL="0" indent="0" algn="just" eaLnBrk="1" hangingPunct="1">
              <a:lnSpc>
                <a:spcPct val="90000"/>
              </a:lnSpc>
              <a:buNone/>
            </a:pPr>
            <a:endParaRPr lang="en-US" altLang="en-US" sz="2400"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393916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050" y="0"/>
            <a:ext cx="9144000" cy="1066800"/>
          </a:xfrm>
        </p:spPr>
        <p:txBody>
          <a:bodyPr>
            <a:normAutofit/>
          </a:bodyPr>
          <a:lstStyle/>
          <a:p>
            <a:pPr eaLnBrk="1" hangingPunct="1">
              <a:defRPr/>
            </a:pPr>
            <a:r>
              <a:rPr lang="en-US" altLang="en-US" b="1" dirty="0">
                <a:solidFill>
                  <a:schemeClr val="bg1"/>
                </a:solidFill>
                <a:latin typeface="Arial" charset="0"/>
                <a:ea typeface="Arial" charset="0"/>
                <a:cs typeface="Arial" charset="0"/>
              </a:rPr>
              <a:t>Our Title I School-level PFEP (Contd.)</a:t>
            </a:r>
          </a:p>
        </p:txBody>
      </p:sp>
      <p:sp>
        <p:nvSpPr>
          <p:cNvPr id="18435" name="Rectangle 3"/>
          <p:cNvSpPr txBox="1">
            <a:spLocks noChangeArrowheads="1"/>
          </p:cNvSpPr>
          <p:nvPr/>
        </p:nvSpPr>
        <p:spPr bwMode="auto">
          <a:xfrm>
            <a:off x="94268" y="1066800"/>
            <a:ext cx="8913808" cy="579119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0" lvl="0" indent="0" algn="just" defTabSz="914400">
              <a:lnSpc>
                <a:spcPct val="80000"/>
              </a:lnSpc>
              <a:buNone/>
              <a:defRPr/>
            </a:pPr>
            <a:r>
              <a:rPr lang="en-US" altLang="en-US" sz="2000" kern="0" dirty="0">
                <a:solidFill>
                  <a:srgbClr val="000000"/>
                </a:solidFill>
                <a:latin typeface="Arial" charset="0"/>
                <a:ea typeface="Arial" charset="0"/>
                <a:cs typeface="Arial" charset="0"/>
              </a:rPr>
              <a:t>Describes how the school will:</a:t>
            </a:r>
          </a:p>
          <a:p>
            <a:pPr algn="just">
              <a:lnSpc>
                <a:spcPct val="90000"/>
              </a:lnSpc>
            </a:pPr>
            <a:r>
              <a:rPr lang="en-US" altLang="en-US" sz="2000" dirty="0">
                <a:solidFill>
                  <a:srgbClr val="000000"/>
                </a:solidFill>
                <a:latin typeface="Arial" charset="0"/>
                <a:ea typeface="Arial" charset="0"/>
                <a:cs typeface="Arial" charset="0"/>
              </a:rPr>
              <a:t>Provide parents </a:t>
            </a:r>
            <a:r>
              <a:rPr lang="en-US" altLang="en-US" sz="2000" dirty="0">
                <a:solidFill>
                  <a:schemeClr val="tx1"/>
                </a:solidFill>
                <a:latin typeface="Arial" charset="0"/>
                <a:ea typeface="Arial" charset="0"/>
                <a:cs typeface="Arial" charset="0"/>
              </a:rPr>
              <a:t>and family members </a:t>
            </a:r>
            <a:r>
              <a:rPr lang="en-US" altLang="en-US" sz="2000" dirty="0">
                <a:solidFill>
                  <a:srgbClr val="000000"/>
                </a:solidFill>
                <a:latin typeface="Arial" charset="0"/>
                <a:ea typeface="Arial" charset="0"/>
                <a:cs typeface="Arial" charset="0"/>
              </a:rPr>
              <a:t>with timely information about Title I programs; </a:t>
            </a:r>
          </a:p>
          <a:p>
            <a:pPr lvl="1" algn="just">
              <a:lnSpc>
                <a:spcPct val="90000"/>
              </a:lnSpc>
            </a:pPr>
            <a:r>
              <a:rPr lang="en-US" altLang="en-US" sz="2000" dirty="0">
                <a:latin typeface="Segoe UI Black" panose="020B0A02040204020203" pitchFamily="34" charset="0"/>
                <a:ea typeface="Segoe UI Black" panose="020B0A02040204020203" pitchFamily="34" charset="0"/>
                <a:cs typeface="Segoe UI Black" panose="020B0A02040204020203" pitchFamily="34" charset="0"/>
              </a:rPr>
              <a:t>School Messenger (Phone and Email correspondence)</a:t>
            </a:r>
          </a:p>
          <a:p>
            <a:pPr lvl="1" algn="just">
              <a:lnSpc>
                <a:spcPct val="90000"/>
              </a:lnSpc>
            </a:pPr>
            <a:r>
              <a:rPr lang="en-US" altLang="en-US" sz="2000" dirty="0">
                <a:latin typeface="Segoe UI Black" panose="020B0A02040204020203" pitchFamily="34" charset="0"/>
                <a:ea typeface="Segoe UI Black" panose="020B0A02040204020203" pitchFamily="34" charset="0"/>
                <a:cs typeface="Segoe UI Black" panose="020B0A02040204020203" pitchFamily="34" charset="0"/>
              </a:rPr>
              <a:t>Flyers sent home</a:t>
            </a:r>
          </a:p>
          <a:p>
            <a:pPr lvl="1" algn="just">
              <a:lnSpc>
                <a:spcPct val="90000"/>
              </a:lnSpc>
            </a:pPr>
            <a:r>
              <a:rPr lang="en-US" altLang="en-US" sz="2000" dirty="0">
                <a:latin typeface="Segoe UI Black" panose="020B0A02040204020203" pitchFamily="34" charset="0"/>
                <a:ea typeface="Segoe UI Black" panose="020B0A02040204020203" pitchFamily="34" charset="0"/>
                <a:cs typeface="Segoe UI Black" panose="020B0A02040204020203" pitchFamily="34" charset="0"/>
              </a:rPr>
              <a:t>School Website (www.materlakes.org)</a:t>
            </a:r>
          </a:p>
          <a:p>
            <a:pPr lvl="1" algn="just">
              <a:lnSpc>
                <a:spcPct val="90000"/>
              </a:lnSpc>
            </a:pPr>
            <a:r>
              <a:rPr lang="en-US" altLang="en-US" sz="2000" dirty="0">
                <a:latin typeface="Segoe UI Black" panose="020B0A02040204020203" pitchFamily="34" charset="0"/>
                <a:ea typeface="Segoe UI Black" panose="020B0A02040204020203" pitchFamily="34" charset="0"/>
                <a:cs typeface="Segoe UI Black" panose="020B0A02040204020203" pitchFamily="34" charset="0"/>
              </a:rPr>
              <a:t>School Social Media (Facebook, Instagram, Twitter)</a:t>
            </a:r>
          </a:p>
          <a:p>
            <a:pPr marL="0" lvl="0" indent="0" algn="just" defTabSz="914400">
              <a:lnSpc>
                <a:spcPct val="80000"/>
              </a:lnSpc>
              <a:buNone/>
              <a:defRPr/>
            </a:pPr>
            <a:endParaRPr lang="en-US" altLang="en-US" sz="800" kern="0" dirty="0">
              <a:solidFill>
                <a:srgbClr val="000000"/>
              </a:solidFill>
              <a:latin typeface="Arial" charset="0"/>
              <a:ea typeface="Arial" charset="0"/>
              <a:cs typeface="Arial" charset="0"/>
            </a:endParaRPr>
          </a:p>
          <a:p>
            <a:pPr marL="285750" lvl="1" algn="just" defTabSz="914400">
              <a:lnSpc>
                <a:spcPct val="8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Involve parents, in an organized, ongoing, and timely manner, in the planning, reviewing, and improvement of schoolwide activities and involve parents and families in the planning, reviewing, and improvement of documents required by the Title I Program such as: the Title I School-level PFEP, the School-Parent Compact, and the joint development of the Title I schoolwide program plan (School Improvement Process [SIP]); </a:t>
            </a:r>
            <a:endParaRPr kumimoji="0" lang="en-US" altLang="en-US" sz="2000" b="0" i="0" u="none" strike="noStrike" kern="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endParaRPr>
          </a:p>
          <a:p>
            <a:pPr marL="0" lvl="1" indent="0" algn="ctr" defTabSz="914400">
              <a:lnSpc>
                <a:spcPct val="80000"/>
              </a:lnSpc>
              <a:buNone/>
              <a:defRPr/>
            </a:pPr>
            <a:r>
              <a:rPr lang="en-US" altLang="en-US" sz="2200" kern="0" dirty="0">
                <a:solidFill>
                  <a:schemeClr val="tx1"/>
                </a:solidFill>
                <a:latin typeface="Arial" charset="0"/>
                <a:ea typeface="Arial" charset="0"/>
                <a:cs typeface="Arial" charset="0"/>
              </a:rPr>
              <a:t>PTSO, EESAC</a:t>
            </a:r>
            <a:endParaRPr lang="en-US" altLang="en-US" sz="800" kern="0" dirty="0">
              <a:solidFill>
                <a:schemeClr val="tx1"/>
              </a:solidFill>
              <a:latin typeface="Arial" charset="0"/>
              <a:ea typeface="Arial" charset="0"/>
              <a:cs typeface="Arial" charset="0"/>
            </a:endParaRPr>
          </a:p>
          <a:p>
            <a:pPr marL="0" marR="0" lvl="1" indent="0" algn="just" defTabSz="914400" rtl="0" eaLnBrk="1" fontAlgn="auto" latinLnBrk="0" hangingPunct="1">
              <a:lnSpc>
                <a:spcPct val="80000"/>
              </a:lnSpc>
              <a:spcBef>
                <a:spcPct val="20000"/>
              </a:spcBef>
              <a:spcAft>
                <a:spcPts val="0"/>
              </a:spcAft>
              <a:buClrTx/>
              <a:buSzTx/>
              <a:buNone/>
              <a:tabLst/>
              <a:defRPr/>
            </a:pPr>
            <a:r>
              <a:rPr kumimoji="0" lang="en-US" altLang="en-US" sz="2400" b="0" i="0" u="none" strike="noStrike" kern="0" cap="none" spc="0" normalizeH="0" baseline="0" noProof="0" dirty="0">
                <a:ln>
                  <a:noFill/>
                </a:ln>
                <a:solidFill>
                  <a:srgbClr val="000000"/>
                </a:solidFill>
                <a:effectLst/>
                <a:uLnTx/>
                <a:uFillTx/>
                <a:latin typeface="Arial" charset="0"/>
                <a:ea typeface="Arial" charset="0"/>
                <a:cs typeface="Arial" charset="0"/>
              </a:rPr>
              <a:t>	Participate in school functions, serving as volunteers, assist in teacher appreciation week, family and fun functions (events), FAFSA trainings, University presentations. Senior and Junior parent night. </a:t>
            </a:r>
          </a:p>
        </p:txBody>
      </p:sp>
    </p:spTree>
    <p:extLst>
      <p:ext uri="{BB962C8B-B14F-4D97-AF65-F5344CB8AC3E}">
        <p14:creationId xmlns:p14="http://schemas.microsoft.com/office/powerpoint/2010/main" val="427728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5"/>
          <p:cNvSpPr txBox="1">
            <a:spLocks noChangeArrowheads="1"/>
          </p:cNvSpPr>
          <p:nvPr/>
        </p:nvSpPr>
        <p:spPr bwMode="auto">
          <a:xfrm>
            <a:off x="240145" y="1219199"/>
            <a:ext cx="8732405" cy="503332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algn="just" eaLnBrk="1" hangingPunct="1">
              <a:lnSpc>
                <a:spcPct val="90000"/>
              </a:lnSpc>
            </a:pPr>
            <a:endParaRPr lang="en-US" altLang="en-US" sz="1000" dirty="0">
              <a:solidFill>
                <a:srgbClr val="000000"/>
              </a:solidFill>
              <a:latin typeface="Arial" charset="0"/>
              <a:ea typeface="Arial" charset="0"/>
              <a:cs typeface="Arial" charset="0"/>
            </a:endParaRPr>
          </a:p>
          <a:p>
            <a:pPr marL="0" indent="0" algn="just" eaLnBrk="1" hangingPunct="1">
              <a:lnSpc>
                <a:spcPct val="90000"/>
              </a:lnSpc>
              <a:buNone/>
            </a:pPr>
            <a:r>
              <a:rPr lang="en-US" altLang="en-US" sz="2400" dirty="0">
                <a:solidFill>
                  <a:srgbClr val="000000"/>
                </a:solidFill>
                <a:latin typeface="Arial" charset="0"/>
                <a:ea typeface="Arial" charset="0"/>
                <a:cs typeface="Arial" charset="0"/>
              </a:rPr>
              <a:t>Describes how the school will:</a:t>
            </a:r>
          </a:p>
          <a:p>
            <a:pPr marL="0" indent="0" algn="just" eaLnBrk="1" hangingPunct="1">
              <a:lnSpc>
                <a:spcPct val="90000"/>
              </a:lnSpc>
              <a:buNone/>
            </a:pPr>
            <a:endParaRPr lang="en-US" altLang="en-US" sz="2400" dirty="0">
              <a:solidFill>
                <a:srgbClr val="000000"/>
              </a:solidFill>
              <a:latin typeface="Arial" charset="0"/>
              <a:ea typeface="Arial" charset="0"/>
              <a:cs typeface="Arial" charset="0"/>
            </a:endParaRPr>
          </a:p>
          <a:p>
            <a:pPr algn="just" eaLnBrk="1" hangingPunct="1">
              <a:lnSpc>
                <a:spcPct val="90000"/>
              </a:lnSpc>
            </a:pPr>
            <a:r>
              <a:rPr lang="en-US" altLang="en-US" sz="2400" dirty="0">
                <a:solidFill>
                  <a:schemeClr val="tx1"/>
                </a:solidFill>
                <a:latin typeface="Arial" charset="0"/>
                <a:ea typeface="Arial" charset="0"/>
                <a:cs typeface="Arial" charset="0"/>
              </a:rPr>
              <a:t>Assist parents and families in understanding academic content standards, assessments, and how to monitor and improve the academic achievement of their children; and</a:t>
            </a:r>
          </a:p>
          <a:p>
            <a:pPr marL="0" indent="0" algn="just">
              <a:lnSpc>
                <a:spcPct val="90000"/>
              </a:lnSpc>
              <a:buNone/>
            </a:pPr>
            <a:r>
              <a:rPr lang="en-US" altLang="en-US" sz="2400" dirty="0">
                <a:solidFill>
                  <a:srgbClr val="000000"/>
                </a:solidFill>
                <a:latin typeface="Arial" charset="0"/>
                <a:ea typeface="Segoe UI Black" panose="020B0A02040204020203" pitchFamily="34" charset="0"/>
                <a:cs typeface="Arial" charset="0"/>
              </a:rPr>
              <a:t>	</a:t>
            </a:r>
            <a:r>
              <a:rPr lang="en-US" altLang="en-US" sz="2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Parent Teacher Conferences held quarterly and as needed, EESAC meetings, Gradebook/Portal, Our new platform </a:t>
            </a:r>
            <a:r>
              <a:rPr lang="en-US" altLang="en-US" sz="2400" dirty="0" err="1">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Colegia</a:t>
            </a:r>
            <a:r>
              <a:rPr lang="en-US" altLang="en-US" sz="2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altLang="en-US" sz="2400" dirty="0">
              <a:solidFill>
                <a:srgbClr val="FF0000"/>
              </a:solidFill>
              <a:highlight>
                <a:srgbClr val="FFFF00"/>
              </a:highlight>
              <a:latin typeface="Arial" charset="0"/>
              <a:ea typeface="Arial" charset="0"/>
              <a:cs typeface="Arial" charset="0"/>
            </a:endParaRPr>
          </a:p>
          <a:p>
            <a:pPr algn="just">
              <a:lnSpc>
                <a:spcPct val="90000"/>
              </a:lnSpc>
            </a:pPr>
            <a:r>
              <a:rPr lang="en-US" altLang="en-US" sz="2400" dirty="0">
                <a:solidFill>
                  <a:schemeClr val="tx1"/>
                </a:solidFill>
                <a:latin typeface="Arial" charset="0"/>
                <a:ea typeface="Arial" charset="0"/>
                <a:cs typeface="Arial" charset="0"/>
              </a:rPr>
              <a:t>Provide training to assist parents and families of students enrolled in schools implementing the Title I Schoolwide Program to improve their child’s academic achievement</a:t>
            </a:r>
            <a:r>
              <a:rPr lang="en-US" altLang="en-US" sz="2400" dirty="0">
                <a:solidFill>
                  <a:srgbClr val="000000"/>
                </a:solidFill>
                <a:latin typeface="Arial" charset="0"/>
                <a:ea typeface="Arial" charset="0"/>
                <a:cs typeface="Arial" charset="0"/>
              </a:rPr>
              <a:t>.</a:t>
            </a:r>
            <a:endParaRPr lang="en-US" altLang="en-US" sz="2400" dirty="0">
              <a:solidFill>
                <a:schemeClr val="tx1"/>
              </a:solidFill>
              <a:latin typeface="Arial" charset="0"/>
              <a:ea typeface="Arial" charset="0"/>
              <a:cs typeface="Arial" charset="0"/>
            </a:endParaRPr>
          </a:p>
          <a:p>
            <a:pPr marL="457200" lvl="1" indent="0" algn="just">
              <a:lnSpc>
                <a:spcPct val="90000"/>
              </a:lnSpc>
              <a:buNone/>
            </a:pPr>
            <a:r>
              <a:rPr lang="en-US" altLang="en-US" sz="2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Tutoring Programs, Parent Academy, CAP  (College Advisory Program) </a:t>
            </a:r>
          </a:p>
          <a:p>
            <a:pPr lvl="1" algn="just" eaLnBrk="1" hangingPunct="1">
              <a:lnSpc>
                <a:spcPct val="90000"/>
              </a:lnSpc>
              <a:buFontTx/>
              <a:buNone/>
            </a:pPr>
            <a:endParaRPr lang="en-US" altLang="en-US" sz="2400" dirty="0">
              <a:solidFill>
                <a:srgbClr val="FF0000"/>
              </a:solidFill>
              <a:latin typeface="Arial" charset="0"/>
              <a:ea typeface="Arial" charset="0"/>
              <a:cs typeface="Arial" charset="0"/>
            </a:endParaRPr>
          </a:p>
          <a:p>
            <a:pPr marL="457200" lvl="1" indent="0" algn="just" eaLnBrk="1" hangingPunct="1">
              <a:lnSpc>
                <a:spcPct val="90000"/>
              </a:lnSpc>
              <a:buNone/>
            </a:pPr>
            <a:endParaRPr lang="en-US" altLang="en-US" sz="2400" dirty="0">
              <a:solidFill>
                <a:srgbClr val="FF0000"/>
              </a:solidFill>
              <a:latin typeface="Arial" charset="0"/>
              <a:ea typeface="Arial" charset="0"/>
              <a:cs typeface="Arial" charset="0"/>
            </a:endParaRPr>
          </a:p>
        </p:txBody>
      </p:sp>
      <p:sp>
        <p:nvSpPr>
          <p:cNvPr id="5" name="Rectangle 2"/>
          <p:cNvSpPr>
            <a:spLocks noGrp="1" noChangeArrowheads="1"/>
          </p:cNvSpPr>
          <p:nvPr>
            <p:ph type="title"/>
          </p:nvPr>
        </p:nvSpPr>
        <p:spPr>
          <a:xfrm>
            <a:off x="0" y="25400"/>
            <a:ext cx="9144000" cy="1066800"/>
          </a:xfrm>
        </p:spPr>
        <p:txBody>
          <a:bodyPr>
            <a:normAutofit/>
          </a:bodyPr>
          <a:lstStyle/>
          <a:p>
            <a:pPr>
              <a:defRPr/>
            </a:pPr>
            <a:r>
              <a:rPr lang="en-US" altLang="en-US" b="1" dirty="0">
                <a:solidFill>
                  <a:schemeClr val="bg1"/>
                </a:solidFill>
                <a:latin typeface="Arial" charset="0"/>
                <a:ea typeface="Arial" charset="0"/>
                <a:cs typeface="Arial" charset="0"/>
              </a:rPr>
              <a:t>Our Title I School-level PFEP (Contd.)</a:t>
            </a:r>
            <a:endParaRPr lang="en-US" altLang="en-US"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12193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3090"/>
            <a:ext cx="9144000" cy="1066800"/>
          </a:xfrm>
        </p:spPr>
        <p:txBody>
          <a:bodyPr>
            <a:normAutofit/>
          </a:bodyPr>
          <a:lstStyle/>
          <a:p>
            <a:pPr>
              <a:defRPr/>
            </a:pPr>
            <a:r>
              <a:rPr lang="en-US" altLang="en-US" b="1" dirty="0">
                <a:solidFill>
                  <a:schemeClr val="bg1"/>
                </a:solidFill>
                <a:latin typeface="Arial" charset="0"/>
                <a:ea typeface="Arial" charset="0"/>
                <a:cs typeface="Arial" charset="0"/>
              </a:rPr>
              <a:t>Our School Achievement Data</a:t>
            </a:r>
          </a:p>
        </p:txBody>
      </p:sp>
      <p:sp>
        <p:nvSpPr>
          <p:cNvPr id="29699" name="Rectangle 5"/>
          <p:cNvSpPr txBox="1">
            <a:spLocks noChangeArrowheads="1"/>
          </p:cNvSpPr>
          <p:nvPr/>
        </p:nvSpPr>
        <p:spPr bwMode="auto">
          <a:xfrm>
            <a:off x="161925" y="1209675"/>
            <a:ext cx="8778875" cy="474806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342900" marR="0" lvl="0" indent="-342900" algn="just" defTabSz="914400" rtl="0" eaLnBrk="1" fontAlgn="base" latinLnBrk="0" hangingPunct="1">
              <a:lnSpc>
                <a:spcPct val="90000"/>
              </a:lnSpc>
              <a:spcBef>
                <a:spcPct val="20000"/>
              </a:spcBef>
              <a:spcAft>
                <a:spcPct val="0"/>
              </a:spcAft>
              <a:buClrTx/>
              <a:buSzTx/>
              <a:buFontTx/>
              <a:buChar char="•"/>
              <a:tabLst/>
              <a:defRPr/>
            </a:pPr>
            <a:endParaRPr kumimoji="0" lang="en-US" altLang="en-US" sz="10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lvl="0" indent="0" algn="just" eaLnBrk="1" hangingPunct="1">
              <a:lnSpc>
                <a:spcPct val="150000"/>
              </a:lnSpc>
              <a:spcBef>
                <a:spcPts val="0"/>
              </a:spcBef>
              <a:buNone/>
            </a:pPr>
            <a:endParaRPr lang="en-US" sz="800" kern="0" dirty="0">
              <a:solidFill>
                <a:schemeClr val="accent1">
                  <a:lumMod val="50000"/>
                </a:schemeClr>
              </a:solidFill>
              <a:latin typeface="Arial" panose="020B0604020202020204" pitchFamily="34" charset="0"/>
              <a:cs typeface="Arial" panose="020B0604020202020204" pitchFamily="34" charset="0"/>
            </a:endParaRPr>
          </a:p>
          <a:p>
            <a:pPr lvl="0" algn="just" defTabSz="914400" fontAlgn="base">
              <a:spcAft>
                <a:spcPct val="0"/>
              </a:spcAft>
              <a:defRPr/>
            </a:pPr>
            <a:r>
              <a:rPr lang="en-US" sz="2200" kern="0" dirty="0">
                <a:solidFill>
                  <a:schemeClr val="tx1"/>
                </a:solidFill>
                <a:latin typeface="Arial" panose="020B0604020202020204" pitchFamily="34" charset="0"/>
                <a:cs typeface="Arial" panose="020B0604020202020204" pitchFamily="34" charset="0"/>
              </a:rPr>
              <a:t>Our school uses data to align the curriculum to State and District academic standards.</a:t>
            </a:r>
          </a:p>
          <a:p>
            <a:pPr lvl="0" algn="just" defTabSz="914400" fontAlgn="base">
              <a:spcBef>
                <a:spcPts val="2400"/>
              </a:spcBef>
              <a:spcAft>
                <a:spcPct val="0"/>
              </a:spcAft>
              <a:defRPr/>
            </a:pPr>
            <a:r>
              <a:rPr lang="en-US" sz="2200" kern="0" dirty="0">
                <a:solidFill>
                  <a:srgbClr val="000000"/>
                </a:solidFill>
                <a:latin typeface="Arial" panose="020B0604020202020204" pitchFamily="34" charset="0"/>
                <a:cs typeface="Arial" panose="020B0604020202020204" pitchFamily="34" charset="0"/>
              </a:rPr>
              <a:t>Our  instructional practices are adjusted based on the findings of the assessment data.</a:t>
            </a:r>
          </a:p>
          <a:p>
            <a:pPr lvl="0" algn="just" defTabSz="914400" fontAlgn="base">
              <a:spcBef>
                <a:spcPts val="2400"/>
              </a:spcBef>
              <a:spcAft>
                <a:spcPct val="0"/>
              </a:spcAft>
              <a:defRPr/>
            </a:pPr>
            <a:r>
              <a:rPr lang="en-US" sz="2200" kern="0" dirty="0">
                <a:solidFill>
                  <a:srgbClr val="000000"/>
                </a:solidFill>
                <a:latin typeface="Arial" panose="020B0604020202020204" pitchFamily="34" charset="0"/>
                <a:cs typeface="Arial" panose="020B0604020202020204" pitchFamily="34" charset="0"/>
              </a:rPr>
              <a:t>For further details about our school achievement data, we invite you to attend the EESAC meetings throughout the school year.</a:t>
            </a:r>
          </a:p>
          <a:p>
            <a:pPr marL="0" lvl="0" indent="0" eaLnBrk="1" hangingPunct="1">
              <a:lnSpc>
                <a:spcPct val="150000"/>
              </a:lnSpc>
              <a:spcBef>
                <a:spcPts val="0"/>
              </a:spcBef>
              <a:buNone/>
            </a:pPr>
            <a:endParaRPr lang="en-US" sz="2400" kern="0" dirty="0">
              <a:solidFill>
                <a:schemeClr val="accent1">
                  <a:lumMod val="50000"/>
                </a:schemeClr>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11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066800"/>
          </a:xfrm>
        </p:spPr>
        <p:txBody>
          <a:bodyPr>
            <a:normAutofit/>
          </a:bodyPr>
          <a:lstStyle/>
          <a:p>
            <a:pPr>
              <a:defRPr/>
            </a:pPr>
            <a:r>
              <a:rPr lang="en-US" altLang="en-US" b="1" dirty="0">
                <a:solidFill>
                  <a:schemeClr val="bg1"/>
                </a:solidFill>
                <a:latin typeface="Arial" charset="0"/>
                <a:ea typeface="Arial" charset="0"/>
                <a:cs typeface="Arial" charset="0"/>
              </a:rPr>
              <a:t>Our School Improvement Plan (SIP)</a:t>
            </a:r>
          </a:p>
        </p:txBody>
      </p:sp>
      <p:sp>
        <p:nvSpPr>
          <p:cNvPr id="29699" name="Rectangle 5"/>
          <p:cNvSpPr txBox="1">
            <a:spLocks noChangeArrowheads="1"/>
          </p:cNvSpPr>
          <p:nvPr/>
        </p:nvSpPr>
        <p:spPr bwMode="auto">
          <a:xfrm>
            <a:off x="235527" y="1242290"/>
            <a:ext cx="8672945" cy="512193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342900" marR="0" lvl="0" indent="-342900" algn="just" defTabSz="914400" rtl="0" eaLnBrk="1" fontAlgn="base" latinLnBrk="0" hangingPunct="1">
              <a:lnSpc>
                <a:spcPct val="90000"/>
              </a:lnSpc>
              <a:spcBef>
                <a:spcPct val="2000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algn="just" eaLnBrk="1" hangingPunct="1">
              <a:lnSpc>
                <a:spcPct val="90000"/>
              </a:lnSpc>
            </a:pPr>
            <a:r>
              <a:rPr kumimoji="0" lang="en-US" altLang="en-US" sz="2400" b="0" i="0" u="none" strike="noStrike" kern="1200" cap="none" spc="0" normalizeH="0" baseline="0" noProof="0" dirty="0">
                <a:ln>
                  <a:noFill/>
                </a:ln>
                <a:solidFill>
                  <a:srgbClr val="FF0000"/>
                </a:solidFill>
                <a:effectLst/>
                <a:uLnTx/>
                <a:uFillTx/>
                <a:latin typeface="Arial" charset="0"/>
                <a:ea typeface="Arial" charset="0"/>
                <a:cs typeface="Arial" charset="0"/>
              </a:rPr>
              <a:t>Our School’s </a:t>
            </a:r>
            <a:r>
              <a:rPr lang="en-US" altLang="en-US" sz="2400" dirty="0">
                <a:solidFill>
                  <a:srgbClr val="FF0000"/>
                </a:solidFill>
                <a:latin typeface="Arial" charset="0"/>
                <a:ea typeface="Arial" charset="0"/>
                <a:cs typeface="Arial" charset="0"/>
              </a:rPr>
              <a:t>Mission Statement </a:t>
            </a:r>
          </a:p>
          <a:p>
            <a:r>
              <a:rPr lang="en-US" sz="1200" b="1" dirty="0"/>
              <a:t>The Vision of Mater Lakes Academy, Inc. is</a:t>
            </a:r>
            <a:r>
              <a:rPr lang="en-US" sz="1200" dirty="0"/>
              <a:t> to provide students a viable educational choice that offers an innovative, rigorous, and seamless college preparatory curriculum, providing Mater students, at every level from PK-12th grade, with a competitive advantage against their contemporaries. To that end, Mater Schools strive to:</a:t>
            </a:r>
          </a:p>
          <a:p>
            <a:pPr lvl="0"/>
            <a:r>
              <a:rPr lang="en-US" sz="1200" dirty="0"/>
              <a:t>create a thirst for knowledge in all disciplines;</a:t>
            </a:r>
          </a:p>
          <a:p>
            <a:pPr lvl="0"/>
            <a:r>
              <a:rPr lang="en-US" sz="1200" dirty="0"/>
              <a:t>kindle the art of thinking and serve as a springboard for lifelong learning; and</a:t>
            </a:r>
          </a:p>
          <a:p>
            <a:pPr lvl="0"/>
            <a:r>
              <a:rPr lang="en-US" sz="1200" dirty="0"/>
              <a:t>deliver and enrich every student with a sense of purpose, a belief in their own efficacy, and a commitment to the common good.</a:t>
            </a:r>
            <a:endParaRPr lang="en-US" altLang="en-US" sz="1200" dirty="0">
              <a:solidFill>
                <a:srgbClr val="FF0000"/>
              </a:solidFill>
              <a:latin typeface="Arial" charset="0"/>
              <a:ea typeface="Arial" charset="0"/>
              <a:cs typeface="Arial" charset="0"/>
            </a:endParaRPr>
          </a:p>
          <a:p>
            <a:pPr>
              <a:lnSpc>
                <a:spcPct val="90000"/>
              </a:lnSpc>
            </a:pPr>
            <a:r>
              <a:rPr lang="en-US" altLang="en-US" sz="2400" dirty="0">
                <a:solidFill>
                  <a:srgbClr val="FF0000"/>
                </a:solidFill>
                <a:latin typeface="Arial" charset="0"/>
                <a:ea typeface="Arial" charset="0"/>
                <a:cs typeface="Arial" charset="0"/>
              </a:rPr>
              <a:t>Our School’s Goal for 2020-2021</a:t>
            </a:r>
          </a:p>
          <a:p>
            <a:pPr marL="0" indent="0">
              <a:lnSpc>
                <a:spcPct val="90000"/>
              </a:lnSpc>
              <a:buNone/>
            </a:pPr>
            <a:r>
              <a:rPr lang="en-US" altLang="en-US" sz="2400" dirty="0">
                <a:solidFill>
                  <a:srgbClr val="000000"/>
                </a:solidFill>
                <a:latin typeface="Arial" charset="0"/>
                <a:ea typeface="Arial" charset="0"/>
                <a:cs typeface="Arial" charset="0"/>
              </a:rPr>
              <a:t>	</a:t>
            </a:r>
            <a:r>
              <a:rPr lang="en-US" altLang="en-US" sz="1500" dirty="0"/>
              <a:t>G1. If core instruction is increased in all content areas then student achievement will improve: </a:t>
            </a:r>
            <a:r>
              <a:rPr lang="en-US" altLang="en-US" sz="1500" b="1" u="sng" dirty="0"/>
              <a:t>Middle</a:t>
            </a:r>
          </a:p>
          <a:p>
            <a:pPr marL="0" indent="0">
              <a:buNone/>
            </a:pPr>
            <a:r>
              <a:rPr lang="en-US" sz="2000" dirty="0"/>
              <a:t>	ELA: 	 From  71%  to  78% 		Civics EOC: From: 79% to 83% </a:t>
            </a:r>
          </a:p>
          <a:p>
            <a:pPr marL="0" indent="0">
              <a:buNone/>
            </a:pPr>
            <a:r>
              <a:rPr lang="en-US" sz="2000" dirty="0"/>
              <a:t>	Math: 	 From  74%  to  79% 		Math EOCs: 	From  95%  to  97% </a:t>
            </a:r>
          </a:p>
          <a:p>
            <a:pPr marL="0" indent="0">
              <a:buNone/>
            </a:pPr>
            <a:r>
              <a:rPr lang="en-US" sz="2000" dirty="0"/>
              <a:t>	Science: From  42%  to  48%       Biology EOC: From  90%  to 93%</a:t>
            </a:r>
          </a:p>
          <a:p>
            <a:pPr marL="0" indent="0">
              <a:buNone/>
            </a:pPr>
            <a:endParaRPr lang="en-US" sz="2000" dirty="0"/>
          </a:p>
          <a:p>
            <a:pPr marL="0" indent="0">
              <a:buNone/>
            </a:pPr>
            <a:r>
              <a:rPr lang="en-US" sz="2000" dirty="0"/>
              <a:t>	</a:t>
            </a:r>
            <a:endParaRPr lang="en-US" altLang="en-US" sz="2400" dirty="0">
              <a:solidFill>
                <a:srgbClr val="FF0000"/>
              </a:solidFill>
              <a:highlight>
                <a:srgbClr val="FFFF00"/>
              </a:highlight>
              <a:latin typeface="Arial" charset="0"/>
              <a:ea typeface="Arial" charset="0"/>
              <a:cs typeface="Arial" charset="0"/>
            </a:endParaRPr>
          </a:p>
          <a:p>
            <a:pPr marL="0" marR="0" lvl="0" indent="0" defTabSz="914400" rtl="0" eaLnBrk="1" fontAlgn="base" latinLnBrk="0" hangingPunct="1">
              <a:lnSpc>
                <a:spcPct val="90000"/>
              </a:lnSpc>
              <a:spcBef>
                <a:spcPct val="20000"/>
              </a:spcBef>
              <a:spcAft>
                <a:spcPct val="0"/>
              </a:spcAft>
              <a:buClrTx/>
              <a:buSzTx/>
              <a:buFontTx/>
              <a:buNone/>
              <a:tabLst/>
              <a:defRPr/>
            </a:pPr>
            <a:endParaRPr lang="en-US" altLang="en-US" sz="2400" dirty="0">
              <a:solidFill>
                <a:srgbClr val="000000"/>
              </a:solidFill>
              <a:latin typeface="Arial" charset="0"/>
              <a:ea typeface="Arial" charset="0"/>
              <a:cs typeface="Arial" charset="0"/>
            </a:endParaRPr>
          </a:p>
          <a:p>
            <a:pPr marL="0" marR="0" lvl="0" indent="0" algn="just" defTabSz="914400" rtl="0" eaLnBrk="1" fontAlgn="base" latinLnBrk="0" hangingPunct="1">
              <a:lnSpc>
                <a:spcPct val="90000"/>
              </a:lnSpc>
              <a:spcBef>
                <a:spcPct val="2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01590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76225" y="1370543"/>
            <a:ext cx="8705850" cy="4725458"/>
          </a:xfrm>
          <a:ln w="28575">
            <a:solidFill>
              <a:schemeClr val="tx1"/>
            </a:solidFill>
          </a:ln>
        </p:spPr>
        <p:txBody>
          <a:bodyPr anchor="t">
            <a:noAutofit/>
          </a:bodyPr>
          <a:lstStyle/>
          <a:p>
            <a:pPr algn="just">
              <a:buClrTx/>
              <a:buSzPct val="100000"/>
            </a:pPr>
            <a:r>
              <a:rPr lang="en-US" dirty="0">
                <a:latin typeface="Arial" panose="020B0604020202020204" pitchFamily="34" charset="0"/>
                <a:cs typeface="Arial" panose="020B0604020202020204" pitchFamily="34" charset="0"/>
              </a:rPr>
              <a:t>Each Title I school must have a School-Parent Compact that is developed jointly by parents and school personnel.</a:t>
            </a:r>
          </a:p>
          <a:p>
            <a:pPr algn="just">
              <a:buClrTx/>
              <a:buSzPct val="100000"/>
            </a:pPr>
            <a:r>
              <a:rPr lang="en-US" dirty="0">
                <a:latin typeface="Arial" panose="020B0604020202020204" pitchFamily="34" charset="0"/>
                <a:cs typeface="Arial" panose="020B0604020202020204" pitchFamily="34" charset="0"/>
              </a:rPr>
              <a:t>The compact sets out the responsibilities of the students, parents, and school staff in striving to raise student academic achievement. </a:t>
            </a:r>
          </a:p>
          <a:p>
            <a:pPr algn="just">
              <a:buClrTx/>
              <a:buSzPct val="100000"/>
            </a:pPr>
            <a:r>
              <a:rPr lang="en-US" dirty="0">
                <a:latin typeface="Arial" panose="020B0604020202020204" pitchFamily="34" charset="0"/>
                <a:cs typeface="Arial" panose="020B0604020202020204" pitchFamily="34" charset="0"/>
              </a:rPr>
              <a:t>At the elementary grades (K- 5 only), the compact should be discussed and amended during parent-teacher conferences and documented in a teacher communication log.</a:t>
            </a:r>
          </a:p>
          <a:p>
            <a:pPr marL="0" indent="0" algn="just">
              <a:buNone/>
            </a:pPr>
            <a:r>
              <a:rPr lang="en-US" b="1" dirty="0">
                <a:hlinkClick r:id="rId3"/>
              </a:rPr>
              <a:t>https://tinyurl.com/SchooParentCompact</a:t>
            </a:r>
            <a:endParaRPr lang="en-US" b="1" dirty="0"/>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32278"/>
            <a:ext cx="9144000" cy="1237193"/>
          </a:xfrm>
        </p:spPr>
        <p:txBody>
          <a:bodyPr/>
          <a:lstStyle/>
          <a:p>
            <a:r>
              <a:rPr lang="en-US" b="1" dirty="0">
                <a:solidFill>
                  <a:schemeClr val="bg1"/>
                </a:solidFill>
                <a:latin typeface="Arial" panose="020B0604020202020204" pitchFamily="34" charset="0"/>
                <a:cs typeface="Arial" panose="020B0604020202020204" pitchFamily="34" charset="0"/>
              </a:rPr>
              <a:t>School-Parent</a:t>
            </a:r>
            <a:r>
              <a:rPr lang="en-US" b="1" dirty="0">
                <a:solidFill>
                  <a:schemeClr val="bg1"/>
                </a:solidFill>
              </a:rPr>
              <a:t> Compact</a:t>
            </a:r>
          </a:p>
        </p:txBody>
      </p:sp>
    </p:spTree>
    <p:extLst>
      <p:ext uri="{BB962C8B-B14F-4D97-AF65-F5344CB8AC3E}">
        <p14:creationId xmlns:p14="http://schemas.microsoft.com/office/powerpoint/2010/main" val="42472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155862" y="1339122"/>
            <a:ext cx="8905009" cy="4699728"/>
          </a:xfrm>
          <a:ln w="28575">
            <a:solidFill>
              <a:schemeClr val="tx1"/>
            </a:solidFill>
          </a:ln>
        </p:spPr>
        <p:txBody>
          <a:bodyPr>
            <a:no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buClrTx/>
              <a:buSzPct val="110000"/>
            </a:pPr>
            <a:endParaRPr lang="en-US" sz="2200" dirty="0">
              <a:latin typeface="Arial" panose="020B0604020202020204" pitchFamily="34" charset="0"/>
              <a:cs typeface="Arial" panose="020B0604020202020204" pitchFamily="34" charset="0"/>
            </a:endParaRPr>
          </a:p>
          <a:p>
            <a:pPr algn="just">
              <a:buClrTx/>
              <a:buSzPct val="110000"/>
            </a:pPr>
            <a:r>
              <a:rPr lang="en-US" sz="2200" dirty="0">
                <a:latin typeface="Arial" panose="020B0604020202020204" pitchFamily="34" charset="0"/>
                <a:cs typeface="Arial" panose="020B0604020202020204" pitchFamily="34" charset="0"/>
              </a:rPr>
              <a:t>Our school offers workshops, training, and parent/teacher conferences at flexible meeting times such as our virtual open house, scheduled for September 23</a:t>
            </a:r>
            <a:r>
              <a:rPr lang="en-US" sz="2200" baseline="30000" dirty="0">
                <a:latin typeface="Arial" panose="020B0604020202020204" pitchFamily="34" charset="0"/>
                <a:cs typeface="Arial" panose="020B0604020202020204" pitchFamily="34" charset="0"/>
              </a:rPr>
              <a:t>rd</a:t>
            </a:r>
            <a:r>
              <a:rPr lang="en-US" sz="2200" dirty="0">
                <a:latin typeface="Arial" panose="020B0604020202020204" pitchFamily="34" charset="0"/>
                <a:cs typeface="Arial" panose="020B0604020202020204" pitchFamily="34" charset="0"/>
              </a:rPr>
              <a:t> 2020 at :30 PM. In addition, our parent resources center is available M-F between the hours of 8:30 AM and 3 PM. </a:t>
            </a:r>
          </a:p>
          <a:p>
            <a:pPr algn="just">
              <a:buClrTx/>
              <a:buSzPct val="110000"/>
            </a:pPr>
            <a:r>
              <a:rPr lang="en-US" sz="2200" dirty="0">
                <a:latin typeface="Arial" panose="020B0604020202020204" pitchFamily="34" charset="0"/>
                <a:cs typeface="Arial" panose="020B0604020202020204" pitchFamily="34" charset="0"/>
              </a:rPr>
              <a:t>School and parent partnerships are built within advisory councils</a:t>
            </a:r>
            <a:r>
              <a:rPr lang="en-US" sz="2200" dirty="0">
                <a:solidFill>
                  <a:srgbClr val="00B05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such as the Educational Excellence School Advisory Council (EESAC),  District Advisory Council (DAC), and Parent Advisory Council (PAC);</a:t>
            </a:r>
          </a:p>
          <a:p>
            <a:pPr algn="just">
              <a:buClrTx/>
              <a:buSzPct val="110000"/>
            </a:pPr>
            <a:r>
              <a:rPr lang="en-US" sz="2200" dirty="0">
                <a:latin typeface="Arial" panose="020B0604020202020204" pitchFamily="34" charset="0"/>
                <a:cs typeface="Arial" panose="020B0604020202020204" pitchFamily="34" charset="0"/>
              </a:rPr>
              <a:t>Title I DAC and Region PAC members are representatives of parents who consult with the District Title I DAC about the planning and implementation of the Title I Schoolwide Program; and</a:t>
            </a:r>
          </a:p>
          <a:p>
            <a:pPr>
              <a:buClrTx/>
              <a:buSzPct val="110000"/>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6367" y="-119743"/>
            <a:ext cx="9144000" cy="1083734"/>
          </a:xfrm>
        </p:spPr>
        <p:txBody>
          <a:bodyPr/>
          <a:lstStyle/>
          <a:p>
            <a:r>
              <a:rPr lang="en-US" b="1" dirty="0">
                <a:solidFill>
                  <a:schemeClr val="bg1"/>
                </a:solidFill>
                <a:latin typeface="Arial" panose="020B0604020202020204" pitchFamily="34" charset="0"/>
                <a:cs typeface="Arial" panose="020B0604020202020204" pitchFamily="34" charset="0"/>
              </a:rPr>
              <a:t>School and Parent Collaboration</a:t>
            </a:r>
          </a:p>
        </p:txBody>
      </p:sp>
    </p:spTree>
    <p:extLst>
      <p:ext uri="{BB962C8B-B14F-4D97-AF65-F5344CB8AC3E}">
        <p14:creationId xmlns:p14="http://schemas.microsoft.com/office/powerpoint/2010/main" val="227582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619125" y="1200920"/>
            <a:ext cx="3952875" cy="5028430"/>
          </a:xfrm>
          <a:ln w="28575">
            <a:solidFill>
              <a:schemeClr val="tx1"/>
            </a:solidFill>
          </a:ln>
        </p:spPr>
        <p:txBody>
          <a:bodyPr>
            <a:no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buClrTx/>
              <a:buSzPct val="110000"/>
            </a:pPr>
            <a:r>
              <a:rPr lang="en-US" sz="2200" dirty="0">
                <a:latin typeface="Arial" panose="020B0604020202020204" pitchFamily="34" charset="0"/>
                <a:cs typeface="Arial" panose="020B0604020202020204" pitchFamily="34" charset="0"/>
              </a:rPr>
              <a:t>The school conducts elections for DAC/PAC representatives.</a:t>
            </a:r>
          </a:p>
          <a:p>
            <a:pPr marL="0" indent="0">
              <a:buClrTx/>
              <a:buSzPct val="110000"/>
              <a:buNone/>
            </a:pPr>
            <a:endParaRPr lang="en-US" sz="2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0"/>
            <a:ext cx="9144000" cy="1083734"/>
          </a:xfrm>
        </p:spPr>
        <p:txBody>
          <a:bodyPr/>
          <a:lstStyle/>
          <a:p>
            <a:r>
              <a:rPr lang="en-US" b="1" dirty="0">
                <a:solidFill>
                  <a:schemeClr val="bg1"/>
                </a:solidFill>
                <a:latin typeface="Arial" panose="020B0604020202020204" pitchFamily="34" charset="0"/>
                <a:cs typeface="Arial" panose="020B0604020202020204" pitchFamily="34" charset="0"/>
              </a:rPr>
              <a:t>School and Parent Collaboration (Contd.)</a:t>
            </a:r>
          </a:p>
        </p:txBody>
      </p:sp>
      <p:pic>
        <p:nvPicPr>
          <p:cNvPr id="2" name="Picture 1">
            <a:extLst>
              <a:ext uri="{FF2B5EF4-FFF2-40B4-BE49-F238E27FC236}">
                <a16:creationId xmlns:a16="http://schemas.microsoft.com/office/drawing/2014/main" id="{E86F9162-4C9B-40FA-937E-9F8824DE4693}"/>
              </a:ext>
            </a:extLst>
          </p:cNvPr>
          <p:cNvPicPr>
            <a:picLocks noChangeAspect="1"/>
          </p:cNvPicPr>
          <p:nvPr/>
        </p:nvPicPr>
        <p:blipFill rotWithShape="1">
          <a:blip r:embed="rId3"/>
          <a:srcRect l="1993" t="1946" r="2175" b="1944"/>
          <a:stretch/>
        </p:blipFill>
        <p:spPr>
          <a:xfrm>
            <a:off x="5190836" y="1200920"/>
            <a:ext cx="3755258" cy="5028430"/>
          </a:xfrm>
          <a:prstGeom prst="rect">
            <a:avLst/>
          </a:prstGeom>
          <a:ln w="28575">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2749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7533"/>
          </a:xfrm>
        </p:spPr>
        <p:txBody>
          <a:bodyPr/>
          <a:lstStyle/>
          <a:p>
            <a:r>
              <a:rPr lang="en-US" b="1" dirty="0">
                <a:solidFill>
                  <a:schemeClr val="bg1"/>
                </a:solidFill>
                <a:latin typeface="Arial" panose="020B0604020202020204" pitchFamily="34" charset="0"/>
                <a:cs typeface="Arial" panose="020B0604020202020204" pitchFamily="34" charset="0"/>
              </a:rPr>
              <a:t>Parents Right-to-Know</a:t>
            </a:r>
          </a:p>
        </p:txBody>
      </p:sp>
      <p:sp>
        <p:nvSpPr>
          <p:cNvPr id="3" name="Content Placeholder 2"/>
          <p:cNvSpPr>
            <a:spLocks noGrp="1"/>
          </p:cNvSpPr>
          <p:nvPr>
            <p:ph idx="1"/>
          </p:nvPr>
        </p:nvSpPr>
        <p:spPr>
          <a:xfrm>
            <a:off x="119496" y="1289758"/>
            <a:ext cx="8905008" cy="4818415"/>
          </a:xfrm>
          <a:ln w="28575">
            <a:solidFill>
              <a:schemeClr val="tx1"/>
            </a:solidFill>
          </a:ln>
        </p:spPr>
        <p:txBody>
          <a:bodyPr>
            <a:normAutofit fontScale="92500"/>
          </a:bodyPr>
          <a:lstStyle/>
          <a:p>
            <a:pPr>
              <a:buClrTx/>
              <a:buSzPct val="110000"/>
            </a:pPr>
            <a:endParaRPr lang="en-US" sz="2200" dirty="0">
              <a:latin typeface="Arial" panose="020B0604020202020204" pitchFamily="34" charset="0"/>
              <a:cs typeface="Arial" panose="020B0604020202020204" pitchFamily="34" charset="0"/>
            </a:endParaRPr>
          </a:p>
          <a:p>
            <a:pPr algn="just">
              <a:buClrTx/>
              <a:buSzPct val="110000"/>
            </a:pPr>
            <a:r>
              <a:rPr lang="en-US" dirty="0">
                <a:latin typeface="Arial" panose="020B0604020202020204" pitchFamily="34" charset="0"/>
                <a:cs typeface="Arial" panose="020B0604020202020204" pitchFamily="34" charset="0"/>
              </a:rPr>
              <a:t>Parents have the right to request and receive timely information regarding the professional qualifications of their child’s teachers and paraprofessionals.</a:t>
            </a:r>
          </a:p>
          <a:p>
            <a:pPr algn="just">
              <a:buClrTx/>
              <a:buSzPct val="110000"/>
            </a:pPr>
            <a:r>
              <a:rPr lang="en-US" dirty="0">
                <a:latin typeface="Arial" panose="020B0604020202020204" pitchFamily="34" charset="0"/>
                <a:cs typeface="Arial" panose="020B0604020202020204" pitchFamily="34" charset="0"/>
              </a:rPr>
              <a:t>Parents must be notified if their child is assigned to, or taught, by a teacher who does not meet state certification requirements for the grade level or subject area for four (4) or more consecutive weeks.</a:t>
            </a:r>
          </a:p>
          <a:p>
            <a:pPr algn="just">
              <a:buClrTx/>
              <a:buSzPct val="110000"/>
            </a:pPr>
            <a:r>
              <a:rPr lang="en-US" dirty="0">
                <a:latin typeface="Arial" panose="020B0604020202020204" pitchFamily="34" charset="0"/>
                <a:cs typeface="Arial" panose="020B0604020202020204" pitchFamily="34" charset="0"/>
              </a:rPr>
              <a:t>Parents should be provided information regarding the level of academic achievement of their child on State required academic assessments. </a:t>
            </a:r>
          </a:p>
          <a:p>
            <a:pPr algn="just">
              <a:buClrTx/>
              <a:buSzPct val="110000"/>
            </a:pPr>
            <a:r>
              <a:rPr lang="en-US" dirty="0">
                <a:latin typeface="Arial" panose="020B0604020202020204" pitchFamily="34" charset="0"/>
                <a:cs typeface="Arial" panose="020B0604020202020204" pitchFamily="34" charset="0"/>
              </a:rPr>
              <a:t>To the extent that it is feasible, information must be in a language that parents can understand.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53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F6C2B-D554-44B5-AB9E-C693E2811B94}"/>
              </a:ext>
            </a:extLst>
          </p:cNvPr>
          <p:cNvSpPr>
            <a:spLocks noGrp="1"/>
          </p:cNvSpPr>
          <p:nvPr>
            <p:ph sz="quarter" idx="4"/>
          </p:nvPr>
        </p:nvSpPr>
        <p:spPr>
          <a:xfrm>
            <a:off x="480291" y="1453356"/>
            <a:ext cx="8220363" cy="3349553"/>
          </a:xfrm>
        </p:spPr>
        <p:txBody>
          <a:bodyPr>
            <a:noAutofit/>
          </a:bodyPr>
          <a:lstStyle/>
          <a:p>
            <a:r>
              <a:rPr lang="en-US" dirty="0">
                <a:latin typeface="Arial" panose="020B0604020202020204" pitchFamily="34" charset="0"/>
                <a:cs typeface="Arial" panose="020B0604020202020204" pitchFamily="34" charset="0"/>
              </a:rPr>
              <a:t>Title III</a:t>
            </a:r>
          </a:p>
          <a:p>
            <a:r>
              <a:rPr lang="en-US" dirty="0">
                <a:latin typeface="Arial" panose="020B0604020202020204" pitchFamily="34" charset="0"/>
                <a:cs typeface="Arial" panose="020B0604020202020204" pitchFamily="34" charset="0"/>
              </a:rPr>
              <a:t>Project UP-START</a:t>
            </a:r>
          </a:p>
          <a:p>
            <a:r>
              <a:rPr lang="en-US" dirty="0">
                <a:latin typeface="Arial" panose="020B0604020202020204" pitchFamily="34" charset="0"/>
                <a:cs typeface="Arial" panose="020B0604020202020204" pitchFamily="34" charset="0"/>
              </a:rPr>
              <a:t>Migrant</a:t>
            </a:r>
          </a:p>
          <a:p>
            <a:pPr marL="0" indent="0">
              <a:buNone/>
            </a:pPr>
            <a:r>
              <a:rPr lang="en-US" sz="2000" dirty="0">
                <a:latin typeface="Arial" panose="020B0604020202020204" pitchFamily="34" charset="0"/>
                <a:cs typeface="Arial" panose="020B0604020202020204" pitchFamily="34" charset="0"/>
              </a:rPr>
              <a:t>Mater Lakes Academy coordinates with parents/families through our website as well as our social media platforms (e.g., Instagram, Facebook and Twitter). All programs and activities, times and dates are communicated with the opportunity for parent engagement. </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B2C7553-A85A-410F-9054-1B49327CDAD1}"/>
              </a:ext>
            </a:extLst>
          </p:cNvPr>
          <p:cNvSpPr>
            <a:spLocks noGrp="1"/>
          </p:cNvSpPr>
          <p:nvPr>
            <p:ph type="title"/>
          </p:nvPr>
        </p:nvSpPr>
        <p:spPr>
          <a:xfrm>
            <a:off x="0" y="0"/>
            <a:ext cx="9144000" cy="1143000"/>
          </a:xfrm>
        </p:spPr>
        <p:txBody>
          <a:bodyPr>
            <a:normAutofit/>
          </a:bodyPr>
          <a:lstStyle/>
          <a:p>
            <a:r>
              <a:rPr lang="en-US" b="1" dirty="0">
                <a:solidFill>
                  <a:schemeClr val="bg1"/>
                </a:solidFill>
                <a:latin typeface="Arial" panose="020B0604020202020204" pitchFamily="34" charset="0"/>
                <a:cs typeface="Arial" panose="020B0604020202020204" pitchFamily="34" charset="0"/>
              </a:rPr>
              <a:t>Coordination with Other Federal Programs</a:t>
            </a:r>
          </a:p>
        </p:txBody>
      </p:sp>
    </p:spTree>
    <p:extLst>
      <p:ext uri="{BB962C8B-B14F-4D97-AF65-F5344CB8AC3E}">
        <p14:creationId xmlns:p14="http://schemas.microsoft.com/office/powerpoint/2010/main" val="266130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9255"/>
            <a:ext cx="9144000" cy="1066800"/>
          </a:xfrm>
        </p:spPr>
        <p:txBody>
          <a:bodyPr>
            <a:normAutofit/>
          </a:bodyPr>
          <a:lstStyle/>
          <a:p>
            <a:pPr eaLnBrk="1" hangingPunct="1">
              <a:defRPr/>
            </a:pPr>
            <a:r>
              <a:rPr lang="en-US" altLang="en-US" sz="3200" b="1" dirty="0">
                <a:solidFill>
                  <a:schemeClr val="bg1"/>
                </a:solidFill>
                <a:latin typeface="Arial" charset="0"/>
                <a:ea typeface="Arial" charset="0"/>
                <a:cs typeface="Arial" charset="0"/>
              </a:rPr>
              <a:t>Agenda</a:t>
            </a:r>
          </a:p>
        </p:txBody>
      </p:sp>
      <p:sp>
        <p:nvSpPr>
          <p:cNvPr id="4" name="Rectangle 3">
            <a:extLst>
              <a:ext uri="{FF2B5EF4-FFF2-40B4-BE49-F238E27FC236}">
                <a16:creationId xmlns:a16="http://schemas.microsoft.com/office/drawing/2014/main" id="{6FF5943F-D789-42BA-B1B4-C3A8C6E7DB73}"/>
              </a:ext>
            </a:extLst>
          </p:cNvPr>
          <p:cNvSpPr txBox="1">
            <a:spLocks noChangeArrowheads="1"/>
          </p:cNvSpPr>
          <p:nvPr/>
        </p:nvSpPr>
        <p:spPr bwMode="auto">
          <a:xfrm>
            <a:off x="0" y="1268194"/>
            <a:ext cx="9046028" cy="4852051"/>
          </a:xfrm>
          <a:prstGeom prst="rect">
            <a:avLst/>
          </a:prstGeom>
          <a:noFill/>
          <a:ln w="28575">
            <a:solidFill>
              <a:srgbClr val="000000"/>
            </a:solidFill>
          </a:ln>
          <a:effec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a:defRPr/>
            </a:pPr>
            <a:endParaRPr lang="en-US" altLang="en-US" sz="1500" dirty="0">
              <a:solidFill>
                <a:srgbClr val="FF0000"/>
              </a:solidFill>
              <a:latin typeface="Arial" charset="0"/>
              <a:ea typeface="Arial" charset="0"/>
              <a:cs typeface="Arial" charset="0"/>
            </a:endParaRPr>
          </a:p>
          <a:p>
            <a:pPr>
              <a:defRPr/>
            </a:pPr>
            <a:endParaRPr lang="en-US" altLang="en-US" sz="1500" dirty="0">
              <a:solidFill>
                <a:srgbClr val="FF0000"/>
              </a:solidFill>
              <a:latin typeface="Arial" charset="0"/>
              <a:ea typeface="Arial" charset="0"/>
              <a:cs typeface="Arial" charset="0"/>
            </a:endParaRPr>
          </a:p>
          <a:p>
            <a:pPr>
              <a:defRPr/>
            </a:pPr>
            <a:endParaRPr lang="en-US" altLang="en-US" sz="2000" dirty="0">
              <a:solidFill>
                <a:srgbClr val="FF0000"/>
              </a:solidFill>
              <a:latin typeface="Arial" charset="0"/>
              <a:ea typeface="Arial" charset="0"/>
              <a:cs typeface="Arial" charset="0"/>
            </a:endParaRPr>
          </a:p>
          <a:p>
            <a:pPr eaLnBrk="1" hangingPunct="1">
              <a:defRPr/>
            </a:pPr>
            <a:endParaRPr lang="en-US" altLang="en-US" sz="2000" dirty="0">
              <a:solidFill>
                <a:schemeClr val="tx1"/>
              </a:solidFill>
              <a:latin typeface="Arial" charset="0"/>
              <a:ea typeface="Arial" charset="0"/>
              <a:cs typeface="Arial" charset="0"/>
            </a:endParaRPr>
          </a:p>
          <a:p>
            <a:pPr eaLnBrk="1" hangingPunct="1">
              <a:defRPr/>
            </a:pPr>
            <a:endParaRPr lang="en-US" altLang="en-US" sz="2400" dirty="0">
              <a:solidFill>
                <a:schemeClr val="tx1"/>
              </a:solidFill>
              <a:latin typeface="Arial" charset="0"/>
              <a:ea typeface="Arial" charset="0"/>
              <a:cs typeface="Arial" charset="0"/>
            </a:endParaRPr>
          </a:p>
          <a:p>
            <a:pPr eaLnBrk="1" hangingPunct="1">
              <a:defRPr/>
            </a:pPr>
            <a:endParaRPr lang="en-US" altLang="en-US" sz="2400" dirty="0">
              <a:solidFill>
                <a:schemeClr val="tx1"/>
              </a:solidFill>
              <a:latin typeface="Arial" charset="0"/>
              <a:ea typeface="Arial" charset="0"/>
              <a:cs typeface="Arial" charset="0"/>
            </a:endParaRPr>
          </a:p>
          <a:p>
            <a:pPr eaLnBrk="1" hangingPunct="1">
              <a:defRPr/>
            </a:pPr>
            <a:endParaRPr lang="en-US" altLang="en-US" sz="2400" dirty="0">
              <a:solidFill>
                <a:schemeClr val="tx1"/>
              </a:solidFill>
              <a:latin typeface="Arial" charset="0"/>
              <a:ea typeface="Arial" charset="0"/>
              <a:cs typeface="Arial" charset="0"/>
            </a:endParaRPr>
          </a:p>
          <a:p>
            <a:pPr eaLnBrk="1" hangingPunct="1">
              <a:defRPr/>
            </a:pPr>
            <a:endParaRPr lang="en-US" altLang="en-US" sz="2400" dirty="0">
              <a:solidFill>
                <a:schemeClr val="tx1"/>
              </a:solidFill>
              <a:latin typeface="Arial" charset="0"/>
              <a:ea typeface="Arial" charset="0"/>
              <a:cs typeface="Arial" charset="0"/>
            </a:endParaRPr>
          </a:p>
          <a:p>
            <a:pPr marL="0" indent="0" eaLnBrk="1" hangingPunct="1">
              <a:buNone/>
              <a:defRPr/>
            </a:pPr>
            <a:endParaRPr lang="en-US" altLang="en-US" sz="2400" dirty="0">
              <a:solidFill>
                <a:schemeClr val="tx1"/>
              </a:solidFill>
              <a:latin typeface="Arial" charset="0"/>
              <a:ea typeface="Arial" charset="0"/>
              <a:cs typeface="Arial" charset="0"/>
            </a:endParaRPr>
          </a:p>
          <a:p>
            <a:pPr eaLnBrk="1" hangingPunct="1">
              <a:defRPr/>
            </a:pPr>
            <a:endParaRPr lang="en-US" altLang="en-US" sz="2400" dirty="0">
              <a:solidFill>
                <a:schemeClr val="tx1"/>
              </a:solidFill>
              <a:latin typeface="Arial" charset="0"/>
              <a:ea typeface="Arial" charset="0"/>
              <a:cs typeface="Arial" charset="0"/>
            </a:endParaRPr>
          </a:p>
        </p:txBody>
      </p:sp>
      <p:graphicFrame>
        <p:nvGraphicFramePr>
          <p:cNvPr id="2" name="Table 1">
            <a:extLst>
              <a:ext uri="{FF2B5EF4-FFF2-40B4-BE49-F238E27FC236}">
                <a16:creationId xmlns:a16="http://schemas.microsoft.com/office/drawing/2014/main" id="{1DEACDF3-F9A3-4B6E-B813-C1D1ABD98295}"/>
              </a:ext>
            </a:extLst>
          </p:cNvPr>
          <p:cNvGraphicFramePr>
            <a:graphicFrameLocks noGrp="1"/>
          </p:cNvGraphicFramePr>
          <p:nvPr>
            <p:extLst>
              <p:ext uri="{D42A27DB-BD31-4B8C-83A1-F6EECF244321}">
                <p14:modId xmlns:p14="http://schemas.microsoft.com/office/powerpoint/2010/main" val="3703027780"/>
              </p:ext>
            </p:extLst>
          </p:nvPr>
        </p:nvGraphicFramePr>
        <p:xfrm>
          <a:off x="321220" y="1441227"/>
          <a:ext cx="8565606" cy="4795570"/>
        </p:xfrm>
        <a:graphic>
          <a:graphicData uri="http://schemas.openxmlformats.org/drawingml/2006/table">
            <a:tbl>
              <a:tblPr firstRow="1" firstCol="1" bandRow="1">
                <a:tableStyleId>{5C22544A-7EE6-4342-B048-85BDC9FD1C3A}</a:tableStyleId>
              </a:tblPr>
              <a:tblGrid>
                <a:gridCol w="4203981">
                  <a:extLst>
                    <a:ext uri="{9D8B030D-6E8A-4147-A177-3AD203B41FA5}">
                      <a16:colId xmlns:a16="http://schemas.microsoft.com/office/drawing/2014/main" val="2168417227"/>
                    </a:ext>
                  </a:extLst>
                </a:gridCol>
                <a:gridCol w="4361625">
                  <a:extLst>
                    <a:ext uri="{9D8B030D-6E8A-4147-A177-3AD203B41FA5}">
                      <a16:colId xmlns:a16="http://schemas.microsoft.com/office/drawing/2014/main" val="1493290856"/>
                    </a:ext>
                  </a:extLst>
                </a:gridCol>
              </a:tblGrid>
              <a:tr h="3959779">
                <a:tc>
                  <a:txBody>
                    <a:bodyPr/>
                    <a:lstStyle/>
                    <a:p>
                      <a:pPr marL="342900" marR="0" lvl="0" indent="-342900">
                        <a:lnSpc>
                          <a:spcPct val="107000"/>
                        </a:lnSpc>
                        <a:spcBef>
                          <a:spcPts val="0"/>
                        </a:spcBef>
                        <a:spcAft>
                          <a:spcPts val="0"/>
                        </a:spcAft>
                        <a:buFont typeface="+mj-lt"/>
                        <a:buAutoNum type="arabicPeriod"/>
                      </a:pPr>
                      <a:r>
                        <a:rPr lang="en-US" sz="2000" b="0" dirty="0">
                          <a:solidFill>
                            <a:schemeClr val="tx1"/>
                          </a:solidFill>
                          <a:effectLst/>
                          <a:latin typeface="Arial Narrow" panose="020B0606020202030204" pitchFamily="34" charset="0"/>
                        </a:rPr>
                        <a:t>Welcome and Introductions</a:t>
                      </a:r>
                    </a:p>
                    <a:p>
                      <a:pPr marL="342900" marR="0" lvl="0" indent="-342900">
                        <a:lnSpc>
                          <a:spcPct val="107000"/>
                        </a:lnSpc>
                        <a:spcBef>
                          <a:spcPts val="0"/>
                        </a:spcBef>
                        <a:spcAft>
                          <a:spcPts val="0"/>
                        </a:spcAft>
                        <a:buFont typeface="+mj-lt"/>
                        <a:buAutoNum type="arabicPeriod"/>
                      </a:pPr>
                      <a:r>
                        <a:rPr lang="en-US" sz="2000" b="0" dirty="0">
                          <a:solidFill>
                            <a:schemeClr val="tx1"/>
                          </a:solidFill>
                          <a:effectLst/>
                          <a:latin typeface="Arial Narrow" panose="020B0606020202030204" pitchFamily="34" charset="0"/>
                        </a:rPr>
                        <a:t>All About Title I</a:t>
                      </a:r>
                    </a:p>
                    <a:p>
                      <a:pPr marL="342900" marR="0" lvl="0" indent="-342900">
                        <a:lnSpc>
                          <a:spcPct val="107000"/>
                        </a:lnSpc>
                        <a:spcBef>
                          <a:spcPts val="0"/>
                        </a:spcBef>
                        <a:spcAft>
                          <a:spcPts val="0"/>
                        </a:spcAft>
                        <a:buFont typeface="+mj-lt"/>
                        <a:buAutoNum type="arabicPeriod"/>
                      </a:pPr>
                      <a:r>
                        <a:rPr lang="en-US" sz="2000" b="0" dirty="0">
                          <a:solidFill>
                            <a:schemeClr val="tx1"/>
                          </a:solidFill>
                          <a:effectLst/>
                          <a:latin typeface="Arial Narrow" panose="020B0606020202030204" pitchFamily="34" charset="0"/>
                        </a:rPr>
                        <a:t>Title I Schoolwide Funds</a:t>
                      </a:r>
                    </a:p>
                    <a:p>
                      <a:pPr marL="342900" marR="0" lvl="0" indent="-342900">
                        <a:lnSpc>
                          <a:spcPct val="107000"/>
                        </a:lnSpc>
                        <a:spcBef>
                          <a:spcPts val="0"/>
                        </a:spcBef>
                        <a:spcAft>
                          <a:spcPts val="0"/>
                        </a:spcAft>
                        <a:buFont typeface="+mj-lt"/>
                        <a:buAutoNum type="arabicPeriod"/>
                      </a:pPr>
                      <a:r>
                        <a:rPr lang="en-US" sz="2000" b="0" dirty="0">
                          <a:solidFill>
                            <a:schemeClr val="tx1"/>
                          </a:solidFill>
                          <a:effectLst/>
                          <a:latin typeface="Arial Narrow" panose="020B0606020202030204" pitchFamily="34" charset="0"/>
                        </a:rPr>
                        <a:t>Title I District-level Parent and Family Engagement Plan (PFEP)</a:t>
                      </a:r>
                    </a:p>
                    <a:p>
                      <a:pPr marL="342900" marR="0" lvl="0" indent="-342900">
                        <a:lnSpc>
                          <a:spcPct val="107000"/>
                        </a:lnSpc>
                        <a:spcBef>
                          <a:spcPts val="0"/>
                        </a:spcBef>
                        <a:spcAft>
                          <a:spcPts val="0"/>
                        </a:spcAft>
                        <a:buFont typeface="+mj-lt"/>
                        <a:buAutoNum type="arabicPeriod"/>
                      </a:pPr>
                      <a:r>
                        <a:rPr lang="en-US" sz="2000" b="0" dirty="0">
                          <a:solidFill>
                            <a:schemeClr val="tx1"/>
                          </a:solidFill>
                          <a:effectLst/>
                          <a:latin typeface="Arial Narrow" panose="020B0606020202030204" pitchFamily="34" charset="0"/>
                        </a:rPr>
                        <a:t>Title I School-level PFEP</a:t>
                      </a:r>
                    </a:p>
                    <a:p>
                      <a:pPr marL="342900" marR="0" lvl="0" indent="-342900">
                        <a:lnSpc>
                          <a:spcPct val="107000"/>
                        </a:lnSpc>
                        <a:spcBef>
                          <a:spcPts val="0"/>
                        </a:spcBef>
                        <a:spcAft>
                          <a:spcPts val="0"/>
                        </a:spcAft>
                        <a:buFont typeface="+mj-lt"/>
                        <a:buAutoNum type="arabicPeriod"/>
                      </a:pPr>
                      <a:r>
                        <a:rPr lang="en-US" sz="2000" b="0" dirty="0">
                          <a:solidFill>
                            <a:schemeClr val="tx1"/>
                          </a:solidFill>
                          <a:effectLst/>
                          <a:latin typeface="Arial Narrow" panose="020B0606020202030204" pitchFamily="34" charset="0"/>
                        </a:rPr>
                        <a:t>School Improvement Process (SIP)</a:t>
                      </a:r>
                    </a:p>
                    <a:p>
                      <a:pPr marL="342900" marR="0" lvl="0" indent="-342900">
                        <a:lnSpc>
                          <a:spcPct val="107000"/>
                        </a:lnSpc>
                        <a:spcBef>
                          <a:spcPts val="0"/>
                        </a:spcBef>
                        <a:spcAft>
                          <a:spcPts val="0"/>
                        </a:spcAft>
                        <a:buFont typeface="+mj-lt"/>
                        <a:buAutoNum type="arabicPeriod"/>
                      </a:pPr>
                      <a:r>
                        <a:rPr lang="en-US" sz="2000" b="0" dirty="0">
                          <a:solidFill>
                            <a:schemeClr val="tx1"/>
                          </a:solidFill>
                          <a:effectLst/>
                          <a:latin typeface="Arial Narrow" panose="020B0606020202030204" pitchFamily="34" charset="0"/>
                        </a:rPr>
                        <a:t>School Achievement and Performance Data</a:t>
                      </a:r>
                    </a:p>
                    <a:p>
                      <a:pPr marL="342900" marR="0" lvl="0" indent="-342900">
                        <a:lnSpc>
                          <a:spcPct val="107000"/>
                        </a:lnSpc>
                        <a:spcBef>
                          <a:spcPts val="0"/>
                        </a:spcBef>
                        <a:spcAft>
                          <a:spcPts val="0"/>
                        </a:spcAft>
                        <a:buFont typeface="+mj-lt"/>
                        <a:buAutoNum type="arabicPeriod"/>
                      </a:pPr>
                      <a:r>
                        <a:rPr lang="en-US" sz="2000" b="0" dirty="0">
                          <a:solidFill>
                            <a:schemeClr val="tx1"/>
                          </a:solidFill>
                          <a:effectLst/>
                          <a:latin typeface="Arial Narrow" panose="020B0606020202030204" pitchFamily="34" charset="0"/>
                        </a:rPr>
                        <a:t>Title I School-Parent Compact</a:t>
                      </a:r>
                    </a:p>
                    <a:p>
                      <a:pPr marL="342900" marR="0" lvl="0" indent="-342900">
                        <a:lnSpc>
                          <a:spcPct val="107000"/>
                        </a:lnSpc>
                        <a:spcBef>
                          <a:spcPts val="0"/>
                        </a:spcBef>
                        <a:spcAft>
                          <a:spcPts val="0"/>
                        </a:spcAft>
                        <a:buFont typeface="+mj-lt"/>
                        <a:buAutoNum type="arabicPeriod"/>
                      </a:pPr>
                      <a:r>
                        <a:rPr lang="en-US" sz="2000" b="0" dirty="0">
                          <a:solidFill>
                            <a:schemeClr val="tx1"/>
                          </a:solidFill>
                          <a:effectLst/>
                          <a:latin typeface="Arial Narrow" panose="020B0606020202030204" pitchFamily="34" charset="0"/>
                        </a:rPr>
                        <a:t>Parents, Families, and Schools Working Together</a:t>
                      </a:r>
                      <a:endParaRPr lang="en-US" sz="2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6718" marR="56718" marT="0" marB="0">
                    <a:noFill/>
                  </a:tcPr>
                </a:tc>
                <a:tc>
                  <a:txBody>
                    <a:bodyPr/>
                    <a:lstStyle/>
                    <a:p>
                      <a:pPr marL="0" marR="0">
                        <a:lnSpc>
                          <a:spcPct val="107000"/>
                        </a:lnSpc>
                        <a:spcBef>
                          <a:spcPts val="0"/>
                        </a:spcBef>
                        <a:spcAft>
                          <a:spcPts val="0"/>
                        </a:spcAft>
                      </a:pPr>
                      <a:r>
                        <a:rPr lang="en-US" sz="2000" b="0" dirty="0">
                          <a:solidFill>
                            <a:schemeClr val="tx1"/>
                          </a:solidFill>
                          <a:effectLst/>
                          <a:latin typeface="Arial Narrow" panose="020B0606020202030204" pitchFamily="34" charset="0"/>
                        </a:rPr>
                        <a:t>10. Parent’s Right-to-Know</a:t>
                      </a:r>
                    </a:p>
                    <a:p>
                      <a:pPr marL="0" marR="0">
                        <a:lnSpc>
                          <a:spcPct val="107000"/>
                        </a:lnSpc>
                        <a:spcBef>
                          <a:spcPts val="0"/>
                        </a:spcBef>
                        <a:spcAft>
                          <a:spcPts val="0"/>
                        </a:spcAft>
                      </a:pPr>
                      <a:r>
                        <a:rPr lang="en-US" sz="2000" b="0" dirty="0">
                          <a:solidFill>
                            <a:schemeClr val="tx1"/>
                          </a:solidFill>
                          <a:effectLst/>
                          <a:latin typeface="Arial Narrow" panose="020B0606020202030204" pitchFamily="34" charset="0"/>
                        </a:rPr>
                        <a:t>11. Curriculum, Instruction &amp; Assessment</a:t>
                      </a:r>
                    </a:p>
                    <a:p>
                      <a:pPr marL="0" marR="0">
                        <a:lnSpc>
                          <a:spcPct val="107000"/>
                        </a:lnSpc>
                        <a:spcBef>
                          <a:spcPts val="0"/>
                        </a:spcBef>
                        <a:spcAft>
                          <a:spcPts val="0"/>
                        </a:spcAft>
                      </a:pPr>
                      <a:r>
                        <a:rPr lang="en-US" sz="2000" b="0" dirty="0">
                          <a:solidFill>
                            <a:schemeClr val="tx1"/>
                          </a:solidFill>
                          <a:effectLst/>
                          <a:latin typeface="Arial Narrow" panose="020B0606020202030204" pitchFamily="34" charset="0"/>
                        </a:rPr>
                        <a:t>12. Coordination with Other Federal </a:t>
                      </a:r>
                    </a:p>
                    <a:p>
                      <a:pPr marL="0" marR="0">
                        <a:lnSpc>
                          <a:spcPct val="107000"/>
                        </a:lnSpc>
                        <a:spcBef>
                          <a:spcPts val="0"/>
                        </a:spcBef>
                        <a:spcAft>
                          <a:spcPts val="0"/>
                        </a:spcAft>
                      </a:pPr>
                      <a:r>
                        <a:rPr lang="en-US" sz="2000" b="0" dirty="0">
                          <a:solidFill>
                            <a:schemeClr val="tx1"/>
                          </a:solidFill>
                          <a:effectLst/>
                          <a:latin typeface="Arial Narrow" panose="020B0606020202030204" pitchFamily="34" charset="0"/>
                        </a:rPr>
                        <a:t>      Programs</a:t>
                      </a:r>
                    </a:p>
                    <a:p>
                      <a:pPr marL="0" marR="0">
                        <a:lnSpc>
                          <a:spcPct val="107000"/>
                        </a:lnSpc>
                        <a:spcBef>
                          <a:spcPts val="0"/>
                        </a:spcBef>
                        <a:spcAft>
                          <a:spcPts val="0"/>
                        </a:spcAft>
                      </a:pPr>
                      <a:r>
                        <a:rPr lang="en-US" sz="2000" b="0" dirty="0">
                          <a:solidFill>
                            <a:schemeClr val="tx1"/>
                          </a:solidFill>
                          <a:effectLst/>
                          <a:latin typeface="Arial Narrow" panose="020B0606020202030204" pitchFamily="34" charset="0"/>
                        </a:rPr>
                        <a:t>13. Consultation and Compliant Procedures</a:t>
                      </a:r>
                    </a:p>
                    <a:p>
                      <a:pPr marL="0" marR="0">
                        <a:lnSpc>
                          <a:spcPct val="107000"/>
                        </a:lnSpc>
                        <a:spcBef>
                          <a:spcPts val="0"/>
                        </a:spcBef>
                        <a:spcAft>
                          <a:spcPts val="0"/>
                        </a:spcAft>
                      </a:pPr>
                      <a:r>
                        <a:rPr lang="en-US" sz="2000" b="0" dirty="0">
                          <a:solidFill>
                            <a:schemeClr val="tx1"/>
                          </a:solidFill>
                          <a:effectLst/>
                          <a:latin typeface="Arial Narrow" panose="020B0606020202030204" pitchFamily="34" charset="0"/>
                        </a:rPr>
                        <a:t>14. School-level Parent and Family  </a:t>
                      </a:r>
                    </a:p>
                    <a:p>
                      <a:pPr marL="0" marR="0">
                        <a:lnSpc>
                          <a:spcPct val="107000"/>
                        </a:lnSpc>
                        <a:spcBef>
                          <a:spcPts val="0"/>
                        </a:spcBef>
                        <a:spcAft>
                          <a:spcPts val="0"/>
                        </a:spcAft>
                      </a:pPr>
                      <a:r>
                        <a:rPr lang="en-US" sz="2000" b="0" dirty="0">
                          <a:solidFill>
                            <a:schemeClr val="tx1"/>
                          </a:solidFill>
                          <a:effectLst/>
                          <a:latin typeface="Arial Narrow" panose="020B0606020202030204" pitchFamily="34" charset="0"/>
                        </a:rPr>
                        <a:t>      Engagement Survey</a:t>
                      </a:r>
                    </a:p>
                    <a:p>
                      <a:pPr marL="0" marR="0">
                        <a:lnSpc>
                          <a:spcPct val="107000"/>
                        </a:lnSpc>
                        <a:spcBef>
                          <a:spcPts val="0"/>
                        </a:spcBef>
                        <a:spcAft>
                          <a:spcPts val="0"/>
                        </a:spcAft>
                      </a:pPr>
                      <a:r>
                        <a:rPr lang="en-US" sz="2000" b="0" dirty="0">
                          <a:solidFill>
                            <a:schemeClr val="tx1"/>
                          </a:solidFill>
                          <a:effectLst/>
                          <a:latin typeface="Arial Narrow" panose="020B0606020202030204" pitchFamily="34" charset="0"/>
                        </a:rPr>
                        <a:t>15. Availability of the Title I District and </a:t>
                      </a:r>
                    </a:p>
                    <a:p>
                      <a:pPr marL="0" marR="0">
                        <a:lnSpc>
                          <a:spcPct val="107000"/>
                        </a:lnSpc>
                        <a:spcBef>
                          <a:spcPts val="0"/>
                        </a:spcBef>
                        <a:spcAft>
                          <a:spcPts val="0"/>
                        </a:spcAft>
                      </a:pPr>
                      <a:r>
                        <a:rPr lang="en-US" sz="2000" b="0" dirty="0">
                          <a:solidFill>
                            <a:schemeClr val="tx1"/>
                          </a:solidFill>
                          <a:effectLst/>
                          <a:latin typeface="Arial Narrow" panose="020B0606020202030204" pitchFamily="34" charset="0"/>
                        </a:rPr>
                        <a:t>      School-level PFEP, SIP and School-</a:t>
                      </a:r>
                    </a:p>
                    <a:p>
                      <a:pPr marL="0" marR="0">
                        <a:lnSpc>
                          <a:spcPct val="107000"/>
                        </a:lnSpc>
                        <a:spcBef>
                          <a:spcPts val="0"/>
                        </a:spcBef>
                        <a:spcAft>
                          <a:spcPts val="0"/>
                        </a:spcAft>
                      </a:pPr>
                      <a:r>
                        <a:rPr lang="en-US" sz="2000" b="0" dirty="0">
                          <a:solidFill>
                            <a:schemeClr val="tx1"/>
                          </a:solidFill>
                          <a:effectLst/>
                          <a:latin typeface="Arial Narrow" panose="020B0606020202030204" pitchFamily="34" charset="0"/>
                        </a:rPr>
                        <a:t>      Parent Compact</a:t>
                      </a:r>
                    </a:p>
                    <a:p>
                      <a:pPr marL="0" marR="0">
                        <a:lnSpc>
                          <a:spcPct val="107000"/>
                        </a:lnSpc>
                        <a:spcBef>
                          <a:spcPts val="0"/>
                        </a:spcBef>
                        <a:spcAft>
                          <a:spcPts val="0"/>
                        </a:spcAft>
                      </a:pPr>
                      <a:r>
                        <a:rPr lang="en-US" sz="2000" b="0" strike="noStrike" dirty="0">
                          <a:solidFill>
                            <a:schemeClr val="tx1"/>
                          </a:solidFill>
                          <a:effectLst/>
                          <a:latin typeface="Arial Narrow" panose="020B0606020202030204" pitchFamily="34" charset="0"/>
                        </a:rPr>
                        <a:t>16. Project UP-START</a:t>
                      </a:r>
                    </a:p>
                    <a:p>
                      <a:pPr marL="0" marR="0">
                        <a:lnSpc>
                          <a:spcPct val="107000"/>
                        </a:lnSpc>
                        <a:spcBef>
                          <a:spcPts val="0"/>
                        </a:spcBef>
                        <a:spcAft>
                          <a:spcPts val="0"/>
                        </a:spcAft>
                      </a:pPr>
                      <a:r>
                        <a:rPr lang="en-US" sz="2000" b="0" strike="noStrike" dirty="0">
                          <a:solidFill>
                            <a:schemeClr val="tx1"/>
                          </a:solidFill>
                          <a:effectLst/>
                          <a:latin typeface="Arial Narrow" panose="020B0606020202030204" pitchFamily="34" charset="0"/>
                        </a:rPr>
                        <a:t>17. </a:t>
                      </a:r>
                      <a:r>
                        <a:rPr lang="en-US" sz="2000" b="0" dirty="0">
                          <a:solidFill>
                            <a:schemeClr val="tx1"/>
                          </a:solidFill>
                          <a:effectLst/>
                          <a:latin typeface="Arial Narrow" panose="020B0606020202030204" pitchFamily="34" charset="0"/>
                        </a:rPr>
                        <a:t>School Contact Information</a:t>
                      </a:r>
                    </a:p>
                    <a:p>
                      <a:pPr marL="0" marR="0">
                        <a:lnSpc>
                          <a:spcPct val="107000"/>
                        </a:lnSpc>
                        <a:spcBef>
                          <a:spcPts val="0"/>
                        </a:spcBef>
                        <a:spcAft>
                          <a:spcPts val="0"/>
                        </a:spcAft>
                      </a:pPr>
                      <a:r>
                        <a:rPr lang="en-US" sz="2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18. Questions/Answers</a:t>
                      </a:r>
                    </a:p>
                  </a:txBody>
                  <a:tcPr marL="56718" marR="56718" marT="0" marB="0">
                    <a:noFill/>
                  </a:tcPr>
                </a:tc>
                <a:extLst>
                  <a:ext uri="{0D108BD9-81ED-4DB2-BD59-A6C34878D82A}">
                    <a16:rowId xmlns:a16="http://schemas.microsoft.com/office/drawing/2014/main" val="2781123293"/>
                  </a:ext>
                </a:extLst>
              </a:tr>
              <a:tr h="580694">
                <a:tc>
                  <a:txBody>
                    <a:bodyPr/>
                    <a:lstStyle/>
                    <a:p>
                      <a:pPr marL="0" marR="0" lvl="0" indent="0">
                        <a:lnSpc>
                          <a:spcPct val="107000"/>
                        </a:lnSpc>
                        <a:spcBef>
                          <a:spcPts val="0"/>
                        </a:spcBef>
                        <a:spcAft>
                          <a:spcPts val="0"/>
                        </a:spcAft>
                        <a:buFont typeface="+mj-lt"/>
                        <a:buNone/>
                      </a:pPr>
                      <a:endParaRPr lang="en-US" sz="2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6718" marR="56718" marT="0" marB="0">
                    <a:noFill/>
                  </a:tcPr>
                </a:tc>
                <a:tc>
                  <a:txBody>
                    <a:bodyPr/>
                    <a:lstStyle/>
                    <a:p>
                      <a:pPr marL="0" marR="0">
                        <a:lnSpc>
                          <a:spcPct val="107000"/>
                        </a:lnSpc>
                        <a:spcBef>
                          <a:spcPts val="0"/>
                        </a:spcBef>
                        <a:spcAft>
                          <a:spcPts val="0"/>
                        </a:spcAft>
                      </a:pPr>
                      <a:endParaRPr lang="en-US" sz="2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6718" marR="56718" marT="0" marB="0">
                    <a:noFill/>
                  </a:tcPr>
                </a:tc>
                <a:extLst>
                  <a:ext uri="{0D108BD9-81ED-4DB2-BD59-A6C34878D82A}">
                    <a16:rowId xmlns:a16="http://schemas.microsoft.com/office/drawing/2014/main" val="1568597304"/>
                  </a:ext>
                </a:extLst>
              </a:tr>
            </a:tbl>
          </a:graphicData>
        </a:graphic>
      </p:graphicFrame>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EB3166B-417C-423F-8579-42AE747FF643}"/>
                  </a:ext>
                </a:extLst>
              </p14:cNvPr>
              <p14:cNvContentPartPr/>
              <p14:nvPr/>
            </p14:nvContentPartPr>
            <p14:xfrm>
              <a:off x="5847573" y="3059147"/>
              <a:ext cx="360" cy="360"/>
            </p14:xfrm>
          </p:contentPart>
        </mc:Choice>
        <mc:Fallback xmlns="">
          <p:pic>
            <p:nvPicPr>
              <p:cNvPr id="3" name="Ink 2">
                <a:extLst>
                  <a:ext uri="{FF2B5EF4-FFF2-40B4-BE49-F238E27FC236}">
                    <a16:creationId xmlns:a16="http://schemas.microsoft.com/office/drawing/2014/main" id="{BEB3166B-417C-423F-8579-42AE747FF643}"/>
                  </a:ext>
                </a:extLst>
              </p:cNvPr>
              <p:cNvPicPr/>
              <p:nvPr/>
            </p:nvPicPr>
            <p:blipFill>
              <a:blip r:embed="rId4"/>
              <a:stretch>
                <a:fillRect/>
              </a:stretch>
            </p:blipFill>
            <p:spPr>
              <a:xfrm>
                <a:off x="5838573" y="3050147"/>
                <a:ext cx="18000" cy="18000"/>
              </a:xfrm>
              <a:prstGeom prst="rect">
                <a:avLst/>
              </a:prstGeom>
            </p:spPr>
          </p:pic>
        </mc:Fallback>
      </mc:AlternateContent>
    </p:spTree>
    <p:extLst>
      <p:ext uri="{BB962C8B-B14F-4D97-AF65-F5344CB8AC3E}">
        <p14:creationId xmlns:p14="http://schemas.microsoft.com/office/powerpoint/2010/main" val="296018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163945" y="1336799"/>
            <a:ext cx="8672945" cy="4835401"/>
          </a:xfrm>
          <a:ln w="28575">
            <a:solidFill>
              <a:schemeClr val="tx1"/>
            </a:solidFill>
          </a:ln>
        </p:spPr>
        <p:txBody>
          <a:bodyPr>
            <a:noAutofit/>
          </a:bodyPr>
          <a:lstStyle/>
          <a:p>
            <a:pPr algn="just">
              <a:buClrTx/>
              <a:buSzPct val="110000"/>
              <a:buFont typeface="Arial" panose="020B0604020202020204" pitchFamily="34" charset="0"/>
              <a:buChar char="•"/>
            </a:pPr>
            <a:r>
              <a:rPr lang="en-US" dirty="0">
                <a:latin typeface="Arial" panose="020B0604020202020204" pitchFamily="34" charset="0"/>
                <a:cs typeface="Arial" panose="020B0604020202020204" pitchFamily="34" charset="0"/>
              </a:rPr>
              <a:t>Please complete the 2020-2021 Title I School-level Parent and Family Engagement Survey located at </a:t>
            </a:r>
            <a:r>
              <a:rPr lang="en-US" b="1" dirty="0"/>
              <a:t>https://tinyurl.com/SchooParentCompact</a:t>
            </a:r>
            <a:r>
              <a:rPr lang="en-US" dirty="0">
                <a:solidFill>
                  <a:srgbClr val="0070C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order to assist with the implementation of a Title I Schoolwide Program that meets the needs of your family.  </a:t>
            </a:r>
          </a:p>
          <a:p>
            <a:pPr algn="just">
              <a:buClrTx/>
              <a:buSzPct val="110000"/>
              <a:buFont typeface="Arial" panose="020B0604020202020204" pitchFamily="34" charset="0"/>
              <a:buChar char="•"/>
            </a:pPr>
            <a:r>
              <a:rPr lang="en-US" dirty="0">
                <a:latin typeface="Arial" panose="020B0604020202020204" pitchFamily="34" charset="0"/>
                <a:cs typeface="Arial" panose="020B0604020202020204" pitchFamily="34" charset="0"/>
              </a:rPr>
              <a:t>The results of this survey will be utilized to help in the development of the Title I School-level Parent and Family Engagement Plan (PFEP), and 	</a:t>
            </a:r>
          </a:p>
          <a:p>
            <a:pPr algn="just">
              <a:buClrTx/>
              <a:buSzPct val="110000"/>
              <a:buFont typeface="Arial" panose="020B0604020202020204" pitchFamily="34" charset="0"/>
              <a:buChar char="•"/>
            </a:pPr>
            <a:r>
              <a:rPr lang="en-US" dirty="0">
                <a:latin typeface="Arial" panose="020B0604020202020204" pitchFamily="34" charset="0"/>
                <a:cs typeface="Arial" panose="020B0604020202020204" pitchFamily="34" charset="0"/>
              </a:rPr>
              <a:t>Future parent and family engagement activities, events, and workshops at </a:t>
            </a:r>
            <a:r>
              <a:rPr lang="en-US" dirty="0">
                <a:solidFill>
                  <a:srgbClr val="0070C0"/>
                </a:solidFill>
                <a:latin typeface="Arial" panose="020B0604020202020204" pitchFamily="34" charset="0"/>
                <a:cs typeface="Arial" panose="020B0604020202020204" pitchFamily="34" charset="0"/>
              </a:rPr>
              <a:t>Mater Lakes Academy Middle/High</a:t>
            </a:r>
            <a:endParaRPr 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26900"/>
            <a:ext cx="9144000" cy="1309899"/>
          </a:xfrm>
        </p:spPr>
        <p:txBody>
          <a:bodyPr>
            <a:normAutofit/>
          </a:bodyPr>
          <a:lstStyle/>
          <a:p>
            <a:r>
              <a:rPr lang="en-US" b="1" dirty="0">
                <a:solidFill>
                  <a:schemeClr val="bg1"/>
                </a:solidFill>
                <a:latin typeface="Arial" panose="020B0604020202020204" pitchFamily="34" charset="0"/>
                <a:cs typeface="Arial" panose="020B0604020202020204" pitchFamily="34" charset="0"/>
              </a:rPr>
              <a:t>School-level Parent and Family Engagement Survey</a:t>
            </a:r>
          </a:p>
        </p:txBody>
      </p:sp>
    </p:spTree>
    <p:extLst>
      <p:ext uri="{BB962C8B-B14F-4D97-AF65-F5344CB8AC3E}">
        <p14:creationId xmlns:p14="http://schemas.microsoft.com/office/powerpoint/2010/main" val="237440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CCA4F1-56DE-4D67-BBF1-A1BB1A63162C}"/>
              </a:ext>
            </a:extLst>
          </p:cNvPr>
          <p:cNvSpPr>
            <a:spLocks noGrp="1"/>
          </p:cNvSpPr>
          <p:nvPr>
            <p:ph type="title"/>
          </p:nvPr>
        </p:nvSpPr>
        <p:spPr>
          <a:xfrm>
            <a:off x="219075" y="2295526"/>
            <a:ext cx="7704667" cy="1981200"/>
          </a:xfrm>
        </p:spPr>
        <p:txBody>
          <a:bodyPr>
            <a:normAutofit/>
          </a:bodyPr>
          <a:lstStyle/>
          <a:p>
            <a:r>
              <a:rPr lang="en-US" b="1" dirty="0">
                <a:solidFill>
                  <a:schemeClr val="bg1"/>
                </a:solidFill>
                <a:latin typeface="Arial" panose="020B0604020202020204" pitchFamily="34" charset="0"/>
                <a:cs typeface="Arial" panose="020B0604020202020204" pitchFamily="34" charset="0"/>
              </a:rPr>
              <a:t>Consultation and Complaint Procedures</a:t>
            </a:r>
          </a:p>
        </p:txBody>
      </p:sp>
      <p:sp>
        <p:nvSpPr>
          <p:cNvPr id="3" name="Content Placeholder 2">
            <a:extLst>
              <a:ext uri="{FF2B5EF4-FFF2-40B4-BE49-F238E27FC236}">
                <a16:creationId xmlns:a16="http://schemas.microsoft.com/office/drawing/2014/main" id="{F6C90A31-96CA-4A80-916B-9DF867C38243}"/>
              </a:ext>
            </a:extLst>
          </p:cNvPr>
          <p:cNvSpPr>
            <a:spLocks noGrp="1"/>
          </p:cNvSpPr>
          <p:nvPr>
            <p:ph idx="1"/>
          </p:nvPr>
        </p:nvSpPr>
        <p:spPr>
          <a:xfrm>
            <a:off x="-111210" y="1210962"/>
            <a:ext cx="9036136" cy="5004487"/>
          </a:xfrm>
          <a:ln w="28575">
            <a:solidFill>
              <a:schemeClr val="tx1"/>
            </a:solidFill>
          </a:ln>
        </p:spPr>
        <p:txBody>
          <a:bodyPr>
            <a:normAutofit fontScale="92500" lnSpcReduction="10000"/>
          </a:bodyPr>
          <a:lstStyle/>
          <a:p>
            <a:pPr marL="457200" indent="-457200" algn="just">
              <a:buAutoNum type="arabicPeriod"/>
            </a:pPr>
            <a:r>
              <a:rPr lang="en-US" dirty="0"/>
              <a:t>A formal allegation regarding a violation of federal law and state regulatory guidance pertaining to the District’s delivery of Title I services and programs to non-public schools 16 may be filed in writing within 30 days of the incident and should specifically state the facts about the alleged action(s) and the provision of law or rule being violated. Such a complaint must be forwarded to: Dr. Eduardo M. Barreiro, Executive Director Title I Administration Miami-Dade County Public Schools 28205 S.W. 124 Court Suite F007 Homestead, FL 33033 </a:t>
            </a:r>
          </a:p>
          <a:p>
            <a:pPr marL="457200" indent="-457200" algn="just">
              <a:buAutoNum type="arabicPeriod"/>
            </a:pPr>
            <a:r>
              <a:rPr lang="en-US" dirty="0"/>
              <a:t>2. The Executive Director should hold a meeting with the Complainant within 10 business days upon receipt of such notice. The Executive Director shall make every effort to review the allegations and resolve the matter to the satisfaction of the Complainant. A written notice of the resolution or non-resolution of the matter shall be forwarded to the Complainant. </a:t>
            </a: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D9C70238-E11F-4A87-B617-69409A45005D}"/>
              </a:ext>
            </a:extLst>
          </p:cNvPr>
          <p:cNvSpPr txBox="1">
            <a:spLocks/>
          </p:cNvSpPr>
          <p:nvPr/>
        </p:nvSpPr>
        <p:spPr>
          <a:xfrm>
            <a:off x="0" y="15190"/>
            <a:ext cx="9144000" cy="13098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32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latin typeface="Arial" panose="020B0604020202020204" pitchFamily="34" charset="0"/>
                <a:cs typeface="Arial" panose="020B0604020202020204" pitchFamily="34" charset="0"/>
              </a:rPr>
              <a:t>Consultation and Complaint Procedures</a:t>
            </a:r>
          </a:p>
        </p:txBody>
      </p:sp>
    </p:spTree>
    <p:extLst>
      <p:ext uri="{BB962C8B-B14F-4D97-AF65-F5344CB8AC3E}">
        <p14:creationId xmlns:p14="http://schemas.microsoft.com/office/powerpoint/2010/main" val="236325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921079-BB8B-445F-A9A0-3F0A84A4637A}"/>
              </a:ext>
            </a:extLst>
          </p:cNvPr>
          <p:cNvSpPr/>
          <p:nvPr/>
        </p:nvSpPr>
        <p:spPr>
          <a:xfrm>
            <a:off x="852616" y="365210"/>
            <a:ext cx="7673546" cy="430887"/>
          </a:xfrm>
          <a:prstGeom prst="rect">
            <a:avLst/>
          </a:prstGeom>
        </p:spPr>
        <p:txBody>
          <a:bodyPr wrap="square">
            <a:spAutoFit/>
          </a:bodyPr>
          <a:lstStyle/>
          <a:p>
            <a:pPr algn="ctr"/>
            <a:r>
              <a:rPr lang="en-US" sz="2200" b="1" dirty="0">
                <a:solidFill>
                  <a:schemeClr val="bg1"/>
                </a:solidFill>
                <a:latin typeface="Arial" panose="020B0604020202020204" pitchFamily="34" charset="0"/>
                <a:cs typeface="Arial" panose="020B0604020202020204" pitchFamily="34" charset="0"/>
              </a:rPr>
              <a:t>Consultation and Complaint Procedures</a:t>
            </a:r>
          </a:p>
        </p:txBody>
      </p:sp>
      <p:sp>
        <p:nvSpPr>
          <p:cNvPr id="3" name="Rectangle 2">
            <a:extLst>
              <a:ext uri="{FF2B5EF4-FFF2-40B4-BE49-F238E27FC236}">
                <a16:creationId xmlns:a16="http://schemas.microsoft.com/office/drawing/2014/main" id="{7568E891-D463-4C0F-B099-3DB8BC86E2F3}"/>
              </a:ext>
            </a:extLst>
          </p:cNvPr>
          <p:cNvSpPr/>
          <p:nvPr/>
        </p:nvSpPr>
        <p:spPr>
          <a:xfrm>
            <a:off x="185351" y="1000897"/>
            <a:ext cx="8686800" cy="4524315"/>
          </a:xfrm>
          <a:prstGeom prst="rect">
            <a:avLst/>
          </a:prstGeom>
        </p:spPr>
        <p:txBody>
          <a:bodyPr wrap="square">
            <a:spAutoFit/>
          </a:bodyPr>
          <a:lstStyle/>
          <a:p>
            <a:pPr marL="457200" indent="-457200" algn="just">
              <a:buAutoNum type="arabicPeriod"/>
            </a:pPr>
            <a:endParaRPr lang="en-US" dirty="0"/>
          </a:p>
          <a:p>
            <a:pPr marL="457200" indent="-457200" algn="just">
              <a:buAutoNum type="arabicPeriod"/>
            </a:pPr>
            <a:endParaRPr lang="en-US" dirty="0"/>
          </a:p>
          <a:p>
            <a:pPr marL="457200" indent="-457200" algn="just">
              <a:buAutoNum type="arabicPeriod"/>
            </a:pPr>
            <a:endParaRPr lang="en-US" dirty="0"/>
          </a:p>
          <a:p>
            <a:pPr marL="457200" indent="-457200" algn="just">
              <a:buAutoNum type="arabicPeriod"/>
            </a:pPr>
            <a:endParaRPr lang="en-US" dirty="0"/>
          </a:p>
          <a:p>
            <a:pPr algn="just"/>
            <a:r>
              <a:rPr lang="en-US" dirty="0"/>
              <a:t>3. If no resolution can be reached, the complainant may appeal the determination with the Administrative Director, Title I Administration and Federal/State Fiscal Operations. The appeal will be presented to the Assistant Superintendent, Division of Student and Family Support Programs. A written Notice of Outcome of the appeal will be furnished to the complainant. </a:t>
            </a:r>
          </a:p>
          <a:p>
            <a:pPr algn="just"/>
            <a:endParaRPr lang="en-US" dirty="0"/>
          </a:p>
          <a:p>
            <a:pPr algn="just"/>
            <a:endParaRPr lang="en-US" dirty="0"/>
          </a:p>
          <a:p>
            <a:pPr algn="just"/>
            <a:r>
              <a:rPr lang="en-US" dirty="0"/>
              <a:t>4. If no satisfaction can be reached with the Assistant Superintendent, the Complainant may appeal in writing the determination with the Chief Academic Officer. 5. If the Complainant feels that his complaint with the District has not been resolved to his /her satisfaction, the individual may file a complaint with the Florida Department of Education (FDOE) Ombudsman, providing the basis for the complaint.</a:t>
            </a: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37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CF62-42C5-493D-901E-BEA88E3F0302}"/>
              </a:ext>
            </a:extLst>
          </p:cNvPr>
          <p:cNvSpPr>
            <a:spLocks noGrp="1"/>
          </p:cNvSpPr>
          <p:nvPr>
            <p:ph type="title"/>
          </p:nvPr>
        </p:nvSpPr>
        <p:spPr>
          <a:xfrm>
            <a:off x="5494529" y="1619995"/>
            <a:ext cx="3362938" cy="1856359"/>
          </a:xfrm>
        </p:spPr>
        <p:txBody>
          <a:bodyPr vert="horz" lIns="68580" tIns="34290" rIns="68580" bIns="34290" rtlCol="0" anchor="b">
            <a:noAutofit/>
          </a:bodyPr>
          <a:lstStyle/>
          <a:p>
            <a:pPr algn="just"/>
            <a:r>
              <a:rPr lang="en-US" sz="1725" dirty="0">
                <a:latin typeface="Arial"/>
                <a:ea typeface="+mj-lt"/>
                <a:cs typeface="+mj-lt"/>
              </a:rPr>
              <a:t>Project UP-START seeks to ensure a successful educational experience for children and youth living with unstable housing in Miami-Dade County.</a:t>
            </a:r>
            <a:r>
              <a:rPr lang="en-US" sz="1800" dirty="0">
                <a:latin typeface="Arial"/>
                <a:ea typeface="+mj-lt"/>
                <a:cs typeface="+mj-lt"/>
              </a:rPr>
              <a:t> </a:t>
            </a:r>
            <a:br>
              <a:rPr lang="en-US" sz="1800" dirty="0">
                <a:latin typeface="Arial"/>
              </a:rPr>
            </a:br>
            <a:endParaRPr lang="en-US" sz="1200" dirty="0"/>
          </a:p>
          <a:p>
            <a:endParaRPr lang="en-US" sz="1200" dirty="0"/>
          </a:p>
        </p:txBody>
      </p:sp>
      <p:pic>
        <p:nvPicPr>
          <p:cNvPr id="4" name="Content Placeholder 3">
            <a:extLst>
              <a:ext uri="{FF2B5EF4-FFF2-40B4-BE49-F238E27FC236}">
                <a16:creationId xmlns:a16="http://schemas.microsoft.com/office/drawing/2014/main" id="{B30C3979-2C95-4F0C-B2DD-E572B7DC0A9B}"/>
              </a:ext>
            </a:extLst>
          </p:cNvPr>
          <p:cNvPicPr>
            <a:picLocks noGrp="1" noChangeAspect="1"/>
          </p:cNvPicPr>
          <p:nvPr>
            <p:ph idx="1"/>
          </p:nvPr>
        </p:nvPicPr>
        <p:blipFill>
          <a:blip r:embed="rId2"/>
          <a:stretch>
            <a:fillRect/>
          </a:stretch>
        </p:blipFill>
        <p:spPr>
          <a:xfrm>
            <a:off x="497356" y="1343024"/>
            <a:ext cx="4366875" cy="4171604"/>
          </a:xfrm>
          <a:prstGeom prst="rect">
            <a:avLst/>
          </a:prstGeom>
          <a:effectLst/>
        </p:spPr>
      </p:pic>
      <p:pic>
        <p:nvPicPr>
          <p:cNvPr id="6" name="Picture 6" descr="A wooden table&#10;&#10;Description generated with high confidence">
            <a:extLst>
              <a:ext uri="{FF2B5EF4-FFF2-40B4-BE49-F238E27FC236}">
                <a16:creationId xmlns:a16="http://schemas.microsoft.com/office/drawing/2014/main" id="{2E517C47-46CF-49C8-989B-2EAFC5933D14}"/>
              </a:ext>
            </a:extLst>
          </p:cNvPr>
          <p:cNvPicPr>
            <a:picLocks noChangeAspect="1"/>
          </p:cNvPicPr>
          <p:nvPr/>
        </p:nvPicPr>
        <p:blipFill>
          <a:blip r:embed="rId3"/>
          <a:stretch>
            <a:fillRect/>
          </a:stretch>
        </p:blipFill>
        <p:spPr>
          <a:xfrm>
            <a:off x="5834147" y="3428826"/>
            <a:ext cx="2683701" cy="2095065"/>
          </a:xfrm>
          <a:prstGeom prst="rect">
            <a:avLst/>
          </a:prstGeom>
        </p:spPr>
      </p:pic>
      <p:sp>
        <p:nvSpPr>
          <p:cNvPr id="3" name="Rectangle 2"/>
          <p:cNvSpPr/>
          <p:nvPr/>
        </p:nvSpPr>
        <p:spPr>
          <a:xfrm>
            <a:off x="1062507" y="415498"/>
            <a:ext cx="7603448" cy="600164"/>
          </a:xfrm>
          <a:prstGeom prst="rect">
            <a:avLst/>
          </a:prstGeom>
        </p:spPr>
        <p:txBody>
          <a:bodyPr wrap="square">
            <a:spAutoFit/>
          </a:bodyPr>
          <a:lstStyle/>
          <a:p>
            <a:pPr algn="ctr"/>
            <a:r>
              <a:rPr lang="en-US" sz="3300" b="1" dirty="0">
                <a:solidFill>
                  <a:schemeClr val="bg1"/>
                </a:solidFill>
                <a:latin typeface="Arial"/>
                <a:cs typeface="Arial"/>
              </a:rPr>
              <a:t>Project UP-START </a:t>
            </a:r>
            <a:endParaRPr lang="en-US" sz="3300" b="1" dirty="0">
              <a:solidFill>
                <a:schemeClr val="bg1"/>
              </a:solidFill>
            </a:endParaRPr>
          </a:p>
        </p:txBody>
      </p:sp>
    </p:spTree>
    <p:extLst>
      <p:ext uri="{BB962C8B-B14F-4D97-AF65-F5344CB8AC3E}">
        <p14:creationId xmlns:p14="http://schemas.microsoft.com/office/powerpoint/2010/main" val="425633653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AD0C-EE6D-4550-87D9-9AD3034CAA31}"/>
              </a:ext>
            </a:extLst>
          </p:cNvPr>
          <p:cNvSpPr>
            <a:spLocks noGrp="1"/>
          </p:cNvSpPr>
          <p:nvPr>
            <p:ph type="ctrTitle"/>
          </p:nvPr>
        </p:nvSpPr>
        <p:spPr>
          <a:xfrm>
            <a:off x="485217" y="927935"/>
            <a:ext cx="4086783" cy="3449685"/>
          </a:xfrm>
        </p:spPr>
        <p:txBody>
          <a:bodyPr>
            <a:normAutofit/>
          </a:bodyPr>
          <a:lstStyle/>
          <a:p>
            <a:pPr algn="ctr">
              <a:lnSpc>
                <a:spcPct val="90000"/>
              </a:lnSpc>
            </a:pPr>
            <a:r>
              <a:rPr lang="en-US" sz="3300" dirty="0">
                <a:latin typeface="Arial"/>
                <a:ea typeface="+mj-lt"/>
                <a:cs typeface="+mj-lt"/>
              </a:rPr>
              <a:t>Every Student Succeeds Act (ESSA)</a:t>
            </a:r>
            <a:br>
              <a:rPr lang="en-US" sz="3300" dirty="0">
                <a:latin typeface="Arial"/>
                <a:ea typeface="+mj-lt"/>
                <a:cs typeface="+mj-lt"/>
              </a:rPr>
            </a:br>
            <a:r>
              <a:rPr lang="en-US" sz="3300" dirty="0">
                <a:latin typeface="Arial"/>
                <a:ea typeface="+mj-lt"/>
                <a:cs typeface="+mj-lt"/>
              </a:rPr>
              <a:t>McKinney-Vento Act </a:t>
            </a:r>
            <a:br>
              <a:rPr lang="en-US" sz="3600" dirty="0">
                <a:ea typeface="+mj-lt"/>
                <a:cs typeface="+mj-lt"/>
              </a:rPr>
            </a:br>
            <a:endParaRPr lang="en-US" sz="3600" dirty="0">
              <a:ea typeface="+mj-lt"/>
              <a:cs typeface="+mj-lt"/>
            </a:endParaRPr>
          </a:p>
        </p:txBody>
      </p:sp>
      <p:pic>
        <p:nvPicPr>
          <p:cNvPr id="4" name="Picture 18" descr="A picture containing drawing&#10;&#10;Description generated with very high confidence">
            <a:extLst>
              <a:ext uri="{FF2B5EF4-FFF2-40B4-BE49-F238E27FC236}">
                <a16:creationId xmlns:a16="http://schemas.microsoft.com/office/drawing/2014/main" id="{A384D3FD-6DDF-4F7F-A1F0-48E23FD99773}"/>
              </a:ext>
            </a:extLst>
          </p:cNvPr>
          <p:cNvPicPr>
            <a:picLocks noChangeAspect="1"/>
          </p:cNvPicPr>
          <p:nvPr/>
        </p:nvPicPr>
        <p:blipFill>
          <a:blip r:embed="rId2"/>
          <a:stretch>
            <a:fillRect/>
          </a:stretch>
        </p:blipFill>
        <p:spPr>
          <a:xfrm>
            <a:off x="1251132" y="4067350"/>
            <a:ext cx="2202627" cy="1741612"/>
          </a:xfrm>
          <a:prstGeom prst="rect">
            <a:avLst/>
          </a:prstGeom>
          <a:effectLst/>
        </p:spPr>
      </p:pic>
      <p:sp>
        <p:nvSpPr>
          <p:cNvPr id="3" name="Title 1">
            <a:extLst>
              <a:ext uri="{FF2B5EF4-FFF2-40B4-BE49-F238E27FC236}">
                <a16:creationId xmlns:a16="http://schemas.microsoft.com/office/drawing/2014/main" id="{2038FB51-C29D-43FC-A88C-E2CC9EE5B54B}"/>
              </a:ext>
            </a:extLst>
          </p:cNvPr>
          <p:cNvSpPr txBox="1">
            <a:spLocks/>
          </p:cNvSpPr>
          <p:nvPr/>
        </p:nvSpPr>
        <p:spPr>
          <a:xfrm>
            <a:off x="4941092" y="2102740"/>
            <a:ext cx="3609020" cy="392922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7200" b="1"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What is Project UP-START?</a:t>
            </a:r>
          </a:p>
          <a:p>
            <a:endParaRPr lang="en-US" sz="1800" dirty="0"/>
          </a:p>
          <a:p>
            <a:pPr algn="just"/>
            <a:r>
              <a:rPr lang="en-US" sz="1650" b="0" dirty="0">
                <a:solidFill>
                  <a:srgbClr val="1F497D"/>
                </a:solidFill>
                <a:latin typeface="Arial"/>
                <a:ea typeface="+mj-lt"/>
                <a:cs typeface="+mj-lt"/>
              </a:rPr>
              <a:t>Provides additional support services to any student who is currently experiencing unstable housing.</a:t>
            </a:r>
          </a:p>
          <a:p>
            <a:pPr algn="just"/>
            <a:endParaRPr lang="en-US" sz="1650" dirty="0">
              <a:solidFill>
                <a:schemeClr val="tx1"/>
              </a:solidFill>
              <a:latin typeface="Arial"/>
            </a:endParaRPr>
          </a:p>
          <a:p>
            <a:pPr marL="480060" indent="-257175" algn="just">
              <a:buClr>
                <a:schemeClr val="tx2"/>
              </a:buClr>
              <a:buFont typeface="Arial"/>
              <a:buChar char="•"/>
            </a:pPr>
            <a:r>
              <a:rPr lang="en-US" sz="1650" b="0" dirty="0">
                <a:solidFill>
                  <a:schemeClr val="tx1"/>
                </a:solidFill>
                <a:latin typeface="Arial"/>
                <a:ea typeface="+mj-lt"/>
                <a:cs typeface="+mj-lt"/>
              </a:rPr>
              <a:t>Identification;</a:t>
            </a:r>
          </a:p>
          <a:p>
            <a:pPr marL="480060" indent="-257175" algn="just">
              <a:buClr>
                <a:schemeClr val="tx2"/>
              </a:buClr>
              <a:buFont typeface="Arial"/>
              <a:buChar char="•"/>
            </a:pPr>
            <a:r>
              <a:rPr lang="en-US" sz="1650" b="0" dirty="0">
                <a:solidFill>
                  <a:schemeClr val="tx1"/>
                </a:solidFill>
                <a:latin typeface="Arial"/>
                <a:ea typeface="+mj-lt"/>
                <a:cs typeface="+mj-lt"/>
              </a:rPr>
              <a:t>Enrollment; </a:t>
            </a:r>
            <a:endParaRPr lang="en-US" sz="5400" dirty="0">
              <a:solidFill>
                <a:schemeClr val="tx1"/>
              </a:solidFill>
              <a:latin typeface="Arial"/>
              <a:ea typeface="+mj-lt"/>
              <a:cs typeface="+mj-lt"/>
            </a:endParaRPr>
          </a:p>
          <a:p>
            <a:pPr marL="480060" indent="-257175" algn="just">
              <a:buClr>
                <a:schemeClr val="tx2"/>
              </a:buClr>
              <a:buFont typeface="Arial"/>
              <a:buChar char="•"/>
            </a:pPr>
            <a:r>
              <a:rPr lang="en-US" sz="1650" b="0" dirty="0">
                <a:solidFill>
                  <a:schemeClr val="tx1"/>
                </a:solidFill>
                <a:latin typeface="Arial"/>
                <a:ea typeface="+mj-lt"/>
                <a:cs typeface="+mj-lt"/>
              </a:rPr>
              <a:t>Attendance; and</a:t>
            </a:r>
            <a:endParaRPr lang="en-US" sz="5400" dirty="0">
              <a:solidFill>
                <a:schemeClr val="tx1"/>
              </a:solidFill>
              <a:latin typeface="Arial"/>
              <a:ea typeface="+mj-lt"/>
              <a:cs typeface="+mj-lt"/>
            </a:endParaRPr>
          </a:p>
          <a:p>
            <a:pPr marL="480060" indent="-257175" algn="just">
              <a:buClr>
                <a:schemeClr val="tx2"/>
              </a:buClr>
              <a:buFont typeface="Arial"/>
              <a:buChar char="•"/>
            </a:pPr>
            <a:r>
              <a:rPr lang="en-US" sz="1650" b="0" dirty="0">
                <a:solidFill>
                  <a:schemeClr val="tx1"/>
                </a:solidFill>
                <a:latin typeface="Arial"/>
                <a:ea typeface="+mj-lt"/>
                <a:cs typeface="+mj-lt"/>
              </a:rPr>
              <a:t>Academic support</a:t>
            </a:r>
            <a:endParaRPr lang="en-US" sz="5400" dirty="0">
              <a:solidFill>
                <a:schemeClr val="tx1"/>
              </a:solidFill>
              <a:latin typeface="Arial"/>
              <a:ea typeface="+mj-lt"/>
              <a:cs typeface="+mj-lt"/>
            </a:endParaRPr>
          </a:p>
          <a:p>
            <a:endParaRPr lang="en-US" sz="1650" dirty="0">
              <a:solidFill>
                <a:schemeClr val="tx1"/>
              </a:solidFill>
              <a:latin typeface="Arial"/>
              <a:cs typeface="Arial"/>
            </a:endParaRPr>
          </a:p>
        </p:txBody>
      </p:sp>
      <p:sp>
        <p:nvSpPr>
          <p:cNvPr id="5" name="Rectangle 4"/>
          <p:cNvSpPr/>
          <p:nvPr/>
        </p:nvSpPr>
        <p:spPr>
          <a:xfrm>
            <a:off x="1818797" y="311728"/>
            <a:ext cx="5506406" cy="600164"/>
          </a:xfrm>
          <a:prstGeom prst="rect">
            <a:avLst/>
          </a:prstGeom>
        </p:spPr>
        <p:txBody>
          <a:bodyPr wrap="square">
            <a:spAutoFit/>
          </a:bodyPr>
          <a:lstStyle/>
          <a:p>
            <a:pPr algn="ctr"/>
            <a:r>
              <a:rPr lang="en-US" sz="3300" b="1" dirty="0">
                <a:solidFill>
                  <a:schemeClr val="bg1"/>
                </a:solidFill>
                <a:latin typeface="Arial"/>
                <a:cs typeface="Arial"/>
              </a:rPr>
              <a:t>Project UP-START </a:t>
            </a:r>
            <a:endParaRPr lang="en-US" sz="3300" b="1" dirty="0">
              <a:solidFill>
                <a:schemeClr val="bg1"/>
              </a:solidFill>
            </a:endParaRPr>
          </a:p>
        </p:txBody>
      </p:sp>
    </p:spTree>
    <p:extLst>
      <p:ext uri="{BB962C8B-B14F-4D97-AF65-F5344CB8AC3E}">
        <p14:creationId xmlns:p14="http://schemas.microsoft.com/office/powerpoint/2010/main" val="384691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A screenshot of a social media post&#10;&#10;Description generated with very high confidence">
            <a:extLst>
              <a:ext uri="{FF2B5EF4-FFF2-40B4-BE49-F238E27FC236}">
                <a16:creationId xmlns:a16="http://schemas.microsoft.com/office/drawing/2014/main" id="{AA9690D9-A01B-4195-9A48-A7DA55C12759}"/>
              </a:ext>
            </a:extLst>
          </p:cNvPr>
          <p:cNvPicPr>
            <a:picLocks noChangeAspect="1"/>
          </p:cNvPicPr>
          <p:nvPr/>
        </p:nvPicPr>
        <p:blipFill>
          <a:blip r:embed="rId3"/>
          <a:stretch>
            <a:fillRect/>
          </a:stretch>
        </p:blipFill>
        <p:spPr>
          <a:xfrm>
            <a:off x="560541" y="2297150"/>
            <a:ext cx="3537037" cy="2177585"/>
          </a:xfrm>
          <a:prstGeom prst="rect">
            <a:avLst/>
          </a:prstGeom>
        </p:spPr>
      </p:pic>
      <p:sp>
        <p:nvSpPr>
          <p:cNvPr id="15" name="Title 1">
            <a:extLst>
              <a:ext uri="{FF2B5EF4-FFF2-40B4-BE49-F238E27FC236}">
                <a16:creationId xmlns:a16="http://schemas.microsoft.com/office/drawing/2014/main" id="{B0B2258B-6F84-4B10-A73E-94A6B1FF5B82}"/>
              </a:ext>
            </a:extLst>
          </p:cNvPr>
          <p:cNvSpPr txBox="1">
            <a:spLocks/>
          </p:cNvSpPr>
          <p:nvPr/>
        </p:nvSpPr>
        <p:spPr>
          <a:xfrm>
            <a:off x="486924" y="-119514"/>
            <a:ext cx="8163885" cy="1050398"/>
          </a:xfrm>
          <a:prstGeom prst="rect">
            <a:avLst/>
          </a:prstGeom>
        </p:spPr>
        <p:txBody>
          <a:bodyPr vert="horz" lIns="68580" tIns="34290" rIns="68580" bIns="34290" rtlCol="0" anchor="b">
            <a:noAutofit/>
          </a:bodyPr>
          <a:lstStyle>
            <a:lvl1pPr algn="l" defTabSz="457200" rtl="0" eaLnBrk="1" latinLnBrk="0" hangingPunct="1">
              <a:spcBef>
                <a:spcPct val="0"/>
              </a:spcBef>
              <a:buNone/>
              <a:defRPr sz="7200" b="1"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300" dirty="0">
                <a:solidFill>
                  <a:schemeClr val="bg1"/>
                </a:solidFill>
                <a:latin typeface="Arial"/>
                <a:cs typeface="Arial"/>
              </a:rPr>
              <a:t>Project UP-START Resources</a:t>
            </a:r>
            <a:endParaRPr lang="en-US" sz="5400" dirty="0">
              <a:solidFill>
                <a:schemeClr val="bg1"/>
              </a:solidFill>
            </a:endParaRPr>
          </a:p>
        </p:txBody>
      </p:sp>
      <p:pic>
        <p:nvPicPr>
          <p:cNvPr id="20" name="Picture 20" descr="A close up of a sign&#10;&#10;Description generated with very high confidence">
            <a:extLst>
              <a:ext uri="{FF2B5EF4-FFF2-40B4-BE49-F238E27FC236}">
                <a16:creationId xmlns:a16="http://schemas.microsoft.com/office/drawing/2014/main" id="{CBE63F2A-AD16-4ACB-B0FC-389F1C408DA2}"/>
              </a:ext>
            </a:extLst>
          </p:cNvPr>
          <p:cNvPicPr>
            <a:picLocks noChangeAspect="1"/>
          </p:cNvPicPr>
          <p:nvPr/>
        </p:nvPicPr>
        <p:blipFill rotWithShape="1">
          <a:blip r:embed="rId4"/>
          <a:srcRect l="2649" t="7692" r="1987" b="10489"/>
          <a:stretch/>
        </p:blipFill>
        <p:spPr>
          <a:xfrm>
            <a:off x="4191084" y="4739096"/>
            <a:ext cx="1129684" cy="828296"/>
          </a:xfrm>
          <a:prstGeom prst="rect">
            <a:avLst/>
          </a:prstGeom>
        </p:spPr>
      </p:pic>
      <p:pic>
        <p:nvPicPr>
          <p:cNvPr id="22" name="Picture 22" descr="A picture containing drawing, food&#10;&#10;Description generated with very high confidence">
            <a:extLst>
              <a:ext uri="{FF2B5EF4-FFF2-40B4-BE49-F238E27FC236}">
                <a16:creationId xmlns:a16="http://schemas.microsoft.com/office/drawing/2014/main" id="{20D38D82-9EAD-439F-904C-2EC5CE342FEA}"/>
              </a:ext>
            </a:extLst>
          </p:cNvPr>
          <p:cNvPicPr>
            <a:picLocks noChangeAspect="1"/>
          </p:cNvPicPr>
          <p:nvPr/>
        </p:nvPicPr>
        <p:blipFill rotWithShape="1">
          <a:blip r:embed="rId5"/>
          <a:srcRect l="2256" t="4835" r="4511" b="5088"/>
          <a:stretch/>
        </p:blipFill>
        <p:spPr>
          <a:xfrm>
            <a:off x="6782404" y="4663915"/>
            <a:ext cx="973052" cy="911901"/>
          </a:xfrm>
          <a:prstGeom prst="rect">
            <a:avLst/>
          </a:prstGeom>
        </p:spPr>
      </p:pic>
      <p:pic>
        <p:nvPicPr>
          <p:cNvPr id="24" name="Picture 24" descr="A picture containing fish&#10;&#10;Description generated with very high confidence">
            <a:extLst>
              <a:ext uri="{FF2B5EF4-FFF2-40B4-BE49-F238E27FC236}">
                <a16:creationId xmlns:a16="http://schemas.microsoft.com/office/drawing/2014/main" id="{E32EA73F-70CD-4D03-BFA4-AEA7D88B07D0}"/>
              </a:ext>
            </a:extLst>
          </p:cNvPr>
          <p:cNvPicPr>
            <a:picLocks noChangeAspect="1"/>
          </p:cNvPicPr>
          <p:nvPr/>
        </p:nvPicPr>
        <p:blipFill>
          <a:blip r:embed="rId6"/>
          <a:stretch>
            <a:fillRect/>
          </a:stretch>
        </p:blipFill>
        <p:spPr>
          <a:xfrm>
            <a:off x="1286608" y="4664379"/>
            <a:ext cx="1153277" cy="903440"/>
          </a:xfrm>
          <a:prstGeom prst="rect">
            <a:avLst/>
          </a:prstGeom>
        </p:spPr>
      </p:pic>
      <p:sp>
        <p:nvSpPr>
          <p:cNvPr id="26" name="TextBox 25">
            <a:extLst>
              <a:ext uri="{FF2B5EF4-FFF2-40B4-BE49-F238E27FC236}">
                <a16:creationId xmlns:a16="http://schemas.microsoft.com/office/drawing/2014/main" id="{A1A2079D-14DC-46B9-BE88-DB3E96041626}"/>
              </a:ext>
            </a:extLst>
          </p:cNvPr>
          <p:cNvSpPr txBox="1"/>
          <p:nvPr/>
        </p:nvSpPr>
        <p:spPr>
          <a:xfrm>
            <a:off x="1100725" y="5504406"/>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b="1" dirty="0">
                <a:solidFill>
                  <a:srgbClr val="616161"/>
                </a:solidFill>
                <a:latin typeface="Helvetica"/>
                <a:cs typeface="Helvetica"/>
                <a:hlinkClick r:id="rId7"/>
              </a:rPr>
              <a:t>@projectupstart</a:t>
            </a:r>
            <a:endParaRPr lang="en-US" sz="1350" dirty="0"/>
          </a:p>
        </p:txBody>
      </p:sp>
      <p:sp>
        <p:nvSpPr>
          <p:cNvPr id="27" name="TextBox 26">
            <a:extLst>
              <a:ext uri="{FF2B5EF4-FFF2-40B4-BE49-F238E27FC236}">
                <a16:creationId xmlns:a16="http://schemas.microsoft.com/office/drawing/2014/main" id="{688C20BA-346F-40AE-B0DF-890E7D4B8DF9}"/>
              </a:ext>
            </a:extLst>
          </p:cNvPr>
          <p:cNvSpPr txBox="1"/>
          <p:nvPr/>
        </p:nvSpPr>
        <p:spPr>
          <a:xfrm>
            <a:off x="3785992" y="5504406"/>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350" b="1" dirty="0">
                <a:solidFill>
                  <a:srgbClr val="616161"/>
                </a:solidFill>
                <a:latin typeface="Arial"/>
                <a:cs typeface="Arial"/>
                <a:hlinkClick r:id="rId8"/>
              </a:rPr>
              <a:t>@projectupstart </a:t>
            </a:r>
          </a:p>
        </p:txBody>
      </p:sp>
      <p:sp>
        <p:nvSpPr>
          <p:cNvPr id="28" name="TextBox 27">
            <a:extLst>
              <a:ext uri="{FF2B5EF4-FFF2-40B4-BE49-F238E27FC236}">
                <a16:creationId xmlns:a16="http://schemas.microsoft.com/office/drawing/2014/main" id="{39B64EA4-AD12-48DC-B600-69282B9FB21C}"/>
              </a:ext>
            </a:extLst>
          </p:cNvPr>
          <p:cNvSpPr txBox="1"/>
          <p:nvPr/>
        </p:nvSpPr>
        <p:spPr>
          <a:xfrm>
            <a:off x="6267711" y="5535721"/>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350" b="1" dirty="0">
                <a:solidFill>
                  <a:srgbClr val="616161"/>
                </a:solidFill>
                <a:latin typeface="Arial"/>
                <a:cs typeface="Arial"/>
                <a:hlinkClick r:id="rId9"/>
              </a:rPr>
              <a:t>@projectupstart</a:t>
            </a:r>
          </a:p>
        </p:txBody>
      </p:sp>
      <p:pic>
        <p:nvPicPr>
          <p:cNvPr id="29" name="Picture 29" descr="A screenshot of a social media post&#10;&#10;Description generated with very high confidence">
            <a:extLst>
              <a:ext uri="{FF2B5EF4-FFF2-40B4-BE49-F238E27FC236}">
                <a16:creationId xmlns:a16="http://schemas.microsoft.com/office/drawing/2014/main" id="{3C1219A9-85A7-4898-B400-9F26CA0791F9}"/>
              </a:ext>
            </a:extLst>
          </p:cNvPr>
          <p:cNvPicPr>
            <a:picLocks noChangeAspect="1"/>
          </p:cNvPicPr>
          <p:nvPr/>
        </p:nvPicPr>
        <p:blipFill>
          <a:blip r:embed="rId10"/>
          <a:stretch>
            <a:fillRect/>
          </a:stretch>
        </p:blipFill>
        <p:spPr>
          <a:xfrm>
            <a:off x="4952478" y="2295970"/>
            <a:ext cx="3278687" cy="2211258"/>
          </a:xfrm>
          <a:prstGeom prst="rect">
            <a:avLst/>
          </a:prstGeom>
        </p:spPr>
      </p:pic>
      <p:sp>
        <p:nvSpPr>
          <p:cNvPr id="31" name="TextBox 30">
            <a:extLst>
              <a:ext uri="{FF2B5EF4-FFF2-40B4-BE49-F238E27FC236}">
                <a16:creationId xmlns:a16="http://schemas.microsoft.com/office/drawing/2014/main" id="{D8041557-CBFA-4366-A977-FE865143FBEB}"/>
              </a:ext>
            </a:extLst>
          </p:cNvPr>
          <p:cNvSpPr txBox="1"/>
          <p:nvPr/>
        </p:nvSpPr>
        <p:spPr>
          <a:xfrm>
            <a:off x="1813142" y="1809228"/>
            <a:ext cx="2057400" cy="3231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50" b="1" dirty="0">
                <a:solidFill>
                  <a:srgbClr val="616161"/>
                </a:solidFill>
                <a:latin typeface="Arial"/>
                <a:cs typeface="Helvetica"/>
                <a:hlinkClick r:id="rId11"/>
              </a:rPr>
              <a:t>Website</a:t>
            </a:r>
            <a:endParaRPr lang="en-US" sz="1650" dirty="0">
              <a:latin typeface="Arial"/>
            </a:endParaRPr>
          </a:p>
        </p:txBody>
      </p:sp>
      <p:sp>
        <p:nvSpPr>
          <p:cNvPr id="32" name="TextBox 31">
            <a:extLst>
              <a:ext uri="{FF2B5EF4-FFF2-40B4-BE49-F238E27FC236}">
                <a16:creationId xmlns:a16="http://schemas.microsoft.com/office/drawing/2014/main" id="{E925FA80-85B6-4E7C-9249-42F1DA506A93}"/>
              </a:ext>
            </a:extLst>
          </p:cNvPr>
          <p:cNvSpPr txBox="1"/>
          <p:nvPr/>
        </p:nvSpPr>
        <p:spPr>
          <a:xfrm>
            <a:off x="4568867" y="1723111"/>
            <a:ext cx="4053735"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650" b="1" dirty="0">
                <a:solidFill>
                  <a:srgbClr val="616161"/>
                </a:solidFill>
                <a:latin typeface="Arial"/>
                <a:cs typeface="Helvetica"/>
                <a:hlinkClick r:id="rId12"/>
              </a:rPr>
              <a:t>Mandatory School Closures </a:t>
            </a:r>
            <a:endParaRPr lang="en-US" sz="1650" dirty="0">
              <a:solidFill>
                <a:srgbClr val="000000"/>
              </a:solidFill>
              <a:latin typeface="Arial"/>
              <a:cs typeface="Arial"/>
            </a:endParaRPr>
          </a:p>
          <a:p>
            <a:pPr algn="ctr"/>
            <a:r>
              <a:rPr lang="en-US" sz="1650" b="1" dirty="0">
                <a:solidFill>
                  <a:srgbClr val="616161"/>
                </a:solidFill>
                <a:latin typeface="Arial"/>
                <a:cs typeface="Helvetica"/>
                <a:hlinkClick r:id="rId12"/>
              </a:rPr>
              <a:t>Project UP-START Informational Page</a:t>
            </a:r>
            <a:endParaRPr lang="en-US" sz="1650" dirty="0">
              <a:latin typeface="Arial"/>
              <a:cs typeface="Arial"/>
            </a:endParaRPr>
          </a:p>
        </p:txBody>
      </p:sp>
    </p:spTree>
    <p:extLst>
      <p:ext uri="{BB962C8B-B14F-4D97-AF65-F5344CB8AC3E}">
        <p14:creationId xmlns:p14="http://schemas.microsoft.com/office/powerpoint/2010/main" val="355878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
            <a:extLst>
              <a:ext uri="{FF2B5EF4-FFF2-40B4-BE49-F238E27FC236}">
                <a16:creationId xmlns:a16="http://schemas.microsoft.com/office/drawing/2014/main" id="{B0EB8655-AF1B-4EC5-B18E-304AC16876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173" y="1043409"/>
            <a:ext cx="4320914" cy="2728685"/>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CE9CA4-66FE-484D-8BE2-A55B393FBB13}"/>
              </a:ext>
            </a:extLst>
          </p:cNvPr>
          <p:cNvSpPr txBox="1"/>
          <p:nvPr/>
        </p:nvSpPr>
        <p:spPr>
          <a:xfrm>
            <a:off x="5251134" y="2250267"/>
            <a:ext cx="3557342" cy="237757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500" dirty="0">
                <a:solidFill>
                  <a:srgbClr val="1C4587"/>
                </a:solidFill>
                <a:latin typeface="Arial"/>
                <a:cs typeface="Arial"/>
              </a:rPr>
              <a:t>Project UP-START </a:t>
            </a:r>
          </a:p>
          <a:p>
            <a:pPr algn="ctr"/>
            <a:r>
              <a:rPr lang="en-US" sz="1500" dirty="0">
                <a:solidFill>
                  <a:srgbClr val="1C4587"/>
                </a:solidFill>
                <a:latin typeface="Arial"/>
                <a:cs typeface="Arial"/>
              </a:rPr>
              <a:t>305 995-7318   </a:t>
            </a:r>
          </a:p>
          <a:p>
            <a:pPr algn="ctr"/>
            <a:r>
              <a:rPr lang="en-US" sz="1500" dirty="0">
                <a:solidFill>
                  <a:srgbClr val="1C4587"/>
                </a:solidFill>
                <a:latin typeface="Arial"/>
                <a:cs typeface="Arial"/>
              </a:rPr>
              <a:t>305 995-7558            305 995-7583</a:t>
            </a:r>
            <a:endParaRPr lang="en-US" sz="1350" dirty="0"/>
          </a:p>
          <a:p>
            <a:pPr algn="ctr"/>
            <a:r>
              <a:rPr lang="en-US" sz="1500" b="1" dirty="0">
                <a:solidFill>
                  <a:srgbClr val="1C4587"/>
                </a:solidFill>
                <a:latin typeface="Arial"/>
                <a:cs typeface="Arial"/>
              </a:rPr>
              <a:t>Fax: 305 579-0370</a:t>
            </a:r>
          </a:p>
          <a:p>
            <a:pPr algn="ctr"/>
            <a:r>
              <a:rPr lang="en-US" sz="1500" b="1" dirty="0">
                <a:solidFill>
                  <a:srgbClr val="1C4587"/>
                </a:solidFill>
                <a:latin typeface="Arial"/>
                <a:cs typeface="Arial"/>
                <a:hlinkClick r:id="rId4"/>
              </a:rPr>
              <a:t>Projectupstart@dadeschools.net</a:t>
            </a:r>
            <a:endParaRPr lang="en-US" sz="1500" b="1" dirty="0">
              <a:solidFill>
                <a:srgbClr val="1C4587"/>
              </a:solidFill>
              <a:latin typeface="Arial"/>
              <a:cs typeface="Arial"/>
            </a:endParaRPr>
          </a:p>
          <a:p>
            <a:pPr algn="ctr"/>
            <a:endParaRPr lang="en-US" sz="1500" b="1" dirty="0">
              <a:solidFill>
                <a:srgbClr val="1C4587"/>
              </a:solidFill>
              <a:latin typeface="Arial"/>
              <a:cs typeface="Arial"/>
            </a:endParaRPr>
          </a:p>
          <a:p>
            <a:pPr algn="ctr"/>
            <a:r>
              <a:rPr lang="en-US" sz="1500" b="1" dirty="0">
                <a:solidFill>
                  <a:srgbClr val="1C4587"/>
                </a:solidFill>
                <a:latin typeface="Arial"/>
                <a:cs typeface="Arial"/>
              </a:rPr>
              <a:t>Monday-Friday: 8:00 am - 4:30 pm</a:t>
            </a:r>
          </a:p>
          <a:p>
            <a:pPr algn="ctr"/>
            <a:endParaRPr lang="en-US" sz="1500" dirty="0">
              <a:solidFill>
                <a:srgbClr val="000000"/>
              </a:solidFill>
              <a:latin typeface="Arial"/>
              <a:cs typeface="Arial"/>
            </a:endParaRPr>
          </a:p>
          <a:p>
            <a:pPr algn="ctr"/>
            <a:r>
              <a:rPr lang="en-US" sz="1500" b="1" dirty="0">
                <a:solidFill>
                  <a:srgbClr val="1C4587"/>
                </a:solidFill>
                <a:latin typeface="Arial"/>
                <a:cs typeface="Arial"/>
              </a:rPr>
              <a:t>Follow us @projectupstart</a:t>
            </a:r>
          </a:p>
          <a:p>
            <a:pPr algn="ctr"/>
            <a:endParaRPr lang="en-US" sz="1500" b="1" dirty="0">
              <a:solidFill>
                <a:srgbClr val="1C4587"/>
              </a:solidFill>
              <a:latin typeface="Arial"/>
              <a:cs typeface="Arial"/>
            </a:endParaRPr>
          </a:p>
        </p:txBody>
      </p:sp>
      <p:pic>
        <p:nvPicPr>
          <p:cNvPr id="5" name="Picture 5" descr="A picture containing drawing&#10;&#10;Description generated with very high confidence">
            <a:extLst>
              <a:ext uri="{FF2B5EF4-FFF2-40B4-BE49-F238E27FC236}">
                <a16:creationId xmlns:a16="http://schemas.microsoft.com/office/drawing/2014/main" id="{294DFDA6-84CA-4B27-9CA8-2A1C9BF7FC5C}"/>
              </a:ext>
            </a:extLst>
          </p:cNvPr>
          <p:cNvPicPr>
            <a:picLocks noChangeAspect="1"/>
          </p:cNvPicPr>
          <p:nvPr/>
        </p:nvPicPr>
        <p:blipFill>
          <a:blip r:embed="rId5"/>
          <a:stretch>
            <a:fillRect/>
          </a:stretch>
        </p:blipFill>
        <p:spPr>
          <a:xfrm>
            <a:off x="5681816" y="1147930"/>
            <a:ext cx="3122048" cy="879653"/>
          </a:xfrm>
          <a:prstGeom prst="rect">
            <a:avLst/>
          </a:prstGeom>
        </p:spPr>
      </p:pic>
      <p:pic>
        <p:nvPicPr>
          <p:cNvPr id="7" name="Picture 7" descr="A picture containing drawing&#10;&#10;Description generated with very high confidence">
            <a:extLst>
              <a:ext uri="{FF2B5EF4-FFF2-40B4-BE49-F238E27FC236}">
                <a16:creationId xmlns:a16="http://schemas.microsoft.com/office/drawing/2014/main" id="{15B0990A-D147-448E-8D0D-AD0DAC82F1EB}"/>
              </a:ext>
            </a:extLst>
          </p:cNvPr>
          <p:cNvPicPr>
            <a:picLocks noChangeAspect="1"/>
          </p:cNvPicPr>
          <p:nvPr/>
        </p:nvPicPr>
        <p:blipFill>
          <a:blip r:embed="rId6"/>
          <a:stretch>
            <a:fillRect/>
          </a:stretch>
        </p:blipFill>
        <p:spPr>
          <a:xfrm>
            <a:off x="5735970" y="4699190"/>
            <a:ext cx="557213" cy="385763"/>
          </a:xfrm>
          <a:prstGeom prst="rect">
            <a:avLst/>
          </a:prstGeom>
        </p:spPr>
      </p:pic>
      <p:pic>
        <p:nvPicPr>
          <p:cNvPr id="9" name="Picture 9" descr="A picture containing wheel&#10;&#10;Description generated with very high confidence">
            <a:extLst>
              <a:ext uri="{FF2B5EF4-FFF2-40B4-BE49-F238E27FC236}">
                <a16:creationId xmlns:a16="http://schemas.microsoft.com/office/drawing/2014/main" id="{D8EFC362-4AFA-4A72-B190-D9A0B89D47D0}"/>
              </a:ext>
            </a:extLst>
          </p:cNvPr>
          <p:cNvPicPr>
            <a:picLocks noChangeAspect="1"/>
          </p:cNvPicPr>
          <p:nvPr/>
        </p:nvPicPr>
        <p:blipFill>
          <a:blip r:embed="rId7"/>
          <a:stretch>
            <a:fillRect/>
          </a:stretch>
        </p:blipFill>
        <p:spPr>
          <a:xfrm>
            <a:off x="6806895" y="4699190"/>
            <a:ext cx="557213" cy="385763"/>
          </a:xfrm>
          <a:prstGeom prst="rect">
            <a:avLst/>
          </a:prstGeom>
        </p:spPr>
      </p:pic>
      <p:pic>
        <p:nvPicPr>
          <p:cNvPr id="11" name="Picture 11" descr="A picture containing drawing&#10;&#10;Description generated with very high confidence">
            <a:extLst>
              <a:ext uri="{FF2B5EF4-FFF2-40B4-BE49-F238E27FC236}">
                <a16:creationId xmlns:a16="http://schemas.microsoft.com/office/drawing/2014/main" id="{94884CA4-E9DC-4BC2-B6A4-BA951345EBBB}"/>
              </a:ext>
            </a:extLst>
          </p:cNvPr>
          <p:cNvPicPr>
            <a:picLocks noChangeAspect="1"/>
          </p:cNvPicPr>
          <p:nvPr/>
        </p:nvPicPr>
        <p:blipFill>
          <a:blip r:embed="rId8"/>
          <a:stretch>
            <a:fillRect/>
          </a:stretch>
        </p:blipFill>
        <p:spPr>
          <a:xfrm>
            <a:off x="7888313" y="4699190"/>
            <a:ext cx="557213" cy="385763"/>
          </a:xfrm>
          <a:prstGeom prst="rect">
            <a:avLst/>
          </a:prstGeom>
        </p:spPr>
      </p:pic>
      <p:sp>
        <p:nvSpPr>
          <p:cNvPr id="13" name="TextBox 12">
            <a:extLst>
              <a:ext uri="{FF2B5EF4-FFF2-40B4-BE49-F238E27FC236}">
                <a16:creationId xmlns:a16="http://schemas.microsoft.com/office/drawing/2014/main" id="{43AF59F2-B62E-43BE-840A-85011B5BDD59}"/>
              </a:ext>
            </a:extLst>
          </p:cNvPr>
          <p:cNvSpPr txBox="1"/>
          <p:nvPr/>
        </p:nvSpPr>
        <p:spPr>
          <a:xfrm>
            <a:off x="5617293" y="5216321"/>
            <a:ext cx="3255706"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500" dirty="0">
                <a:solidFill>
                  <a:srgbClr val="1C4587"/>
                </a:solidFill>
                <a:latin typeface="Arial"/>
                <a:cs typeface="Arial"/>
                <a:hlinkClick r:id="rId9"/>
              </a:rPr>
              <a:t>http://projectupstart.dadeschools.net</a:t>
            </a:r>
            <a:r>
              <a:rPr lang="en-US" sz="1500" dirty="0">
                <a:solidFill>
                  <a:srgbClr val="1C4587"/>
                </a:solidFill>
                <a:latin typeface="Arial"/>
                <a:cs typeface="Arial"/>
              </a:rPr>
              <a:t>  </a:t>
            </a:r>
          </a:p>
        </p:txBody>
      </p:sp>
      <p:pic>
        <p:nvPicPr>
          <p:cNvPr id="14" name="Picture 14" descr="A close up of text on a black background&#10;&#10;Description generated with high confidence">
            <a:extLst>
              <a:ext uri="{FF2B5EF4-FFF2-40B4-BE49-F238E27FC236}">
                <a16:creationId xmlns:a16="http://schemas.microsoft.com/office/drawing/2014/main" id="{D346F0E9-0025-44DA-B403-58D2F34F73D7}"/>
              </a:ext>
            </a:extLst>
          </p:cNvPr>
          <p:cNvPicPr>
            <a:picLocks noChangeAspect="1"/>
          </p:cNvPicPr>
          <p:nvPr/>
        </p:nvPicPr>
        <p:blipFill>
          <a:blip r:embed="rId10"/>
          <a:stretch>
            <a:fillRect/>
          </a:stretch>
        </p:blipFill>
        <p:spPr>
          <a:xfrm>
            <a:off x="1650206" y="3579480"/>
            <a:ext cx="1750910" cy="2243138"/>
          </a:xfrm>
          <a:prstGeom prst="rect">
            <a:avLst/>
          </a:prstGeom>
        </p:spPr>
      </p:pic>
      <p:sp>
        <p:nvSpPr>
          <p:cNvPr id="2" name="Rectangle 1"/>
          <p:cNvSpPr/>
          <p:nvPr/>
        </p:nvSpPr>
        <p:spPr>
          <a:xfrm>
            <a:off x="680604" y="362743"/>
            <a:ext cx="7782791" cy="600164"/>
          </a:xfrm>
          <a:prstGeom prst="rect">
            <a:avLst/>
          </a:prstGeom>
        </p:spPr>
        <p:txBody>
          <a:bodyPr wrap="square">
            <a:spAutoFit/>
          </a:bodyPr>
          <a:lstStyle/>
          <a:p>
            <a:pPr algn="ctr"/>
            <a:r>
              <a:rPr lang="en-US" sz="3300" b="1" dirty="0">
                <a:solidFill>
                  <a:schemeClr val="bg1"/>
                </a:solidFill>
                <a:latin typeface="Arial"/>
                <a:cs typeface="Arial"/>
              </a:rPr>
              <a:t>Project UP-START </a:t>
            </a:r>
            <a:endParaRPr lang="en-US" sz="3300" b="1" dirty="0">
              <a:solidFill>
                <a:schemeClr val="bg1"/>
              </a:solidFill>
            </a:endParaRPr>
          </a:p>
        </p:txBody>
      </p:sp>
    </p:spTree>
    <p:extLst>
      <p:ext uri="{BB962C8B-B14F-4D97-AF65-F5344CB8AC3E}">
        <p14:creationId xmlns:p14="http://schemas.microsoft.com/office/powerpoint/2010/main" val="133421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F51C6C-67F8-424D-BC88-57EFB08EC4DE}"/>
              </a:ext>
            </a:extLst>
          </p:cNvPr>
          <p:cNvSpPr>
            <a:spLocks noGrp="1"/>
          </p:cNvSpPr>
          <p:nvPr>
            <p:ph type="body" sz="quarter" idx="3"/>
          </p:nvPr>
        </p:nvSpPr>
        <p:spPr>
          <a:xfrm>
            <a:off x="3423406" y="1151220"/>
            <a:ext cx="2297187" cy="639762"/>
          </a:xfrm>
        </p:spPr>
        <p:txBody>
          <a:bodyPr>
            <a:normAutofit fontScale="70000" lnSpcReduction="20000"/>
          </a:bodyPr>
          <a:lstStyle/>
          <a:p>
            <a:pPr algn="ctr"/>
            <a:r>
              <a:rPr lang="en-US" dirty="0"/>
              <a:t>Mr. Rene </a:t>
            </a:r>
            <a:r>
              <a:rPr lang="en-US" dirty="0" err="1"/>
              <a:t>Rovirosa</a:t>
            </a:r>
            <a:endParaRPr lang="en-US" dirty="0"/>
          </a:p>
          <a:p>
            <a:pPr algn="ctr"/>
            <a:r>
              <a:rPr lang="en-US" dirty="0"/>
              <a:t>Principal</a:t>
            </a:r>
          </a:p>
        </p:txBody>
      </p:sp>
      <p:sp>
        <p:nvSpPr>
          <p:cNvPr id="4" name="Title 3">
            <a:extLst>
              <a:ext uri="{FF2B5EF4-FFF2-40B4-BE49-F238E27FC236}">
                <a16:creationId xmlns:a16="http://schemas.microsoft.com/office/drawing/2014/main" id="{CFDC741C-2AC5-41C5-9B67-07920F901F7D}"/>
              </a:ext>
            </a:extLst>
          </p:cNvPr>
          <p:cNvSpPr>
            <a:spLocks noGrp="1"/>
          </p:cNvSpPr>
          <p:nvPr>
            <p:ph type="title"/>
          </p:nvPr>
        </p:nvSpPr>
        <p:spPr>
          <a:xfrm>
            <a:off x="0" y="4041"/>
            <a:ext cx="9144000" cy="1143000"/>
          </a:xfrm>
        </p:spPr>
        <p:txBody>
          <a:bodyPr/>
          <a:lstStyle/>
          <a:p>
            <a:r>
              <a:rPr lang="en-US" b="1" dirty="0">
                <a:solidFill>
                  <a:schemeClr val="bg1"/>
                </a:solidFill>
                <a:latin typeface="Arial" panose="020B0604020202020204" pitchFamily="34" charset="0"/>
                <a:cs typeface="Arial" panose="020B0604020202020204" pitchFamily="34" charset="0"/>
              </a:rPr>
              <a:t>School Contact Information</a:t>
            </a:r>
          </a:p>
        </p:txBody>
      </p:sp>
      <p:sp>
        <p:nvSpPr>
          <p:cNvPr id="7" name="Text Placeholder 1">
            <a:extLst>
              <a:ext uri="{FF2B5EF4-FFF2-40B4-BE49-F238E27FC236}">
                <a16:creationId xmlns:a16="http://schemas.microsoft.com/office/drawing/2014/main" id="{3894897F-3B38-4009-B9AE-44D8E507AD78}"/>
              </a:ext>
            </a:extLst>
          </p:cNvPr>
          <p:cNvSpPr txBox="1">
            <a:spLocks/>
          </p:cNvSpPr>
          <p:nvPr/>
        </p:nvSpPr>
        <p:spPr>
          <a:xfrm>
            <a:off x="3423406" y="4747137"/>
            <a:ext cx="2297187" cy="639762"/>
          </a:xfrm>
          <a:prstGeom prst="rect">
            <a:avLst/>
          </a:prstGeom>
        </p:spPr>
        <p:txBody>
          <a:bodyPr vert="horz" lIns="91440" tIns="45720" rIns="91440" bIns="45720" rtlCol="0" anchor="b">
            <a:normAutofit fontScale="62500" lnSpcReduction="20000"/>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b="1"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r>
              <a:rPr lang="en-US" dirty="0"/>
              <a:t>Mr. Steven Burgos</a:t>
            </a:r>
          </a:p>
          <a:p>
            <a:pPr algn="ctr"/>
            <a:r>
              <a:rPr lang="en-US" dirty="0"/>
              <a:t>Assistant Administrator</a:t>
            </a:r>
          </a:p>
        </p:txBody>
      </p:sp>
      <p:pic>
        <p:nvPicPr>
          <p:cNvPr id="9" name="Picture 8" descr="A picture containing object&#10;&#10;Description generated with high confidence">
            <a:extLst>
              <a:ext uri="{FF2B5EF4-FFF2-40B4-BE49-F238E27FC236}">
                <a16:creationId xmlns:a16="http://schemas.microsoft.com/office/drawing/2014/main" id="{7D2C8A59-CA1C-4F89-933E-1E88C3B25423}"/>
              </a:ext>
            </a:extLst>
          </p:cNvPr>
          <p:cNvPicPr>
            <a:picLocks noChangeAspect="1"/>
          </p:cNvPicPr>
          <p:nvPr/>
        </p:nvPicPr>
        <p:blipFill>
          <a:blip r:embed="rId3"/>
          <a:stretch>
            <a:fillRect/>
          </a:stretch>
        </p:blipFill>
        <p:spPr>
          <a:xfrm>
            <a:off x="4016395" y="1773910"/>
            <a:ext cx="1111210" cy="1111210"/>
          </a:xfrm>
          <a:prstGeom prst="rect">
            <a:avLst/>
          </a:prstGeom>
        </p:spPr>
      </p:pic>
      <p:sp>
        <p:nvSpPr>
          <p:cNvPr id="13" name="Text Placeholder 1">
            <a:extLst>
              <a:ext uri="{FF2B5EF4-FFF2-40B4-BE49-F238E27FC236}">
                <a16:creationId xmlns:a16="http://schemas.microsoft.com/office/drawing/2014/main" id="{C1DBE111-8D24-4151-A7C1-1E1859772A09}"/>
              </a:ext>
            </a:extLst>
          </p:cNvPr>
          <p:cNvSpPr txBox="1">
            <a:spLocks/>
          </p:cNvSpPr>
          <p:nvPr/>
        </p:nvSpPr>
        <p:spPr>
          <a:xfrm>
            <a:off x="432962" y="2565239"/>
            <a:ext cx="2297187" cy="639762"/>
          </a:xfrm>
          <a:prstGeom prst="rect">
            <a:avLst/>
          </a:prstGeom>
        </p:spPr>
        <p:txBody>
          <a:bodyPr vert="horz" lIns="91440" tIns="45720" rIns="91440" bIns="45720" rtlCol="0" anchor="b">
            <a:normAutofit fontScale="55000" lnSpcReduction="20000"/>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b="1"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r>
              <a:rPr lang="en-US" dirty="0"/>
              <a:t>Mrs. Alice Martine</a:t>
            </a:r>
          </a:p>
          <a:p>
            <a:pPr algn="ctr"/>
            <a:r>
              <a:rPr lang="en-US" dirty="0"/>
              <a:t>Assistant Principal</a:t>
            </a:r>
          </a:p>
          <a:p>
            <a:pPr algn="ctr"/>
            <a:endParaRPr lang="en-US" dirty="0"/>
          </a:p>
        </p:txBody>
      </p:sp>
      <p:pic>
        <p:nvPicPr>
          <p:cNvPr id="17" name="Picture 16" descr="A picture containing object&#10;&#10;Description generated with high confidence">
            <a:extLst>
              <a:ext uri="{FF2B5EF4-FFF2-40B4-BE49-F238E27FC236}">
                <a16:creationId xmlns:a16="http://schemas.microsoft.com/office/drawing/2014/main" id="{C3F42262-F2BD-4A36-8D47-8411001AFA30}"/>
              </a:ext>
            </a:extLst>
          </p:cNvPr>
          <p:cNvPicPr>
            <a:picLocks noChangeAspect="1"/>
          </p:cNvPicPr>
          <p:nvPr/>
        </p:nvPicPr>
        <p:blipFill>
          <a:blip r:embed="rId3"/>
          <a:stretch>
            <a:fillRect/>
          </a:stretch>
        </p:blipFill>
        <p:spPr>
          <a:xfrm>
            <a:off x="7259251" y="3240765"/>
            <a:ext cx="1111210" cy="1111210"/>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3788C53E-AD01-4AF9-883E-F31EFC9D82AA}"/>
              </a:ext>
            </a:extLst>
          </p:cNvPr>
          <p:cNvPicPr>
            <a:picLocks noChangeAspect="1"/>
          </p:cNvPicPr>
          <p:nvPr/>
        </p:nvPicPr>
        <p:blipFill>
          <a:blip r:embed="rId3"/>
          <a:stretch>
            <a:fillRect/>
          </a:stretch>
        </p:blipFill>
        <p:spPr>
          <a:xfrm>
            <a:off x="1025950" y="3173361"/>
            <a:ext cx="1111210" cy="1111210"/>
          </a:xfrm>
          <a:prstGeom prst="rect">
            <a:avLst/>
          </a:prstGeom>
        </p:spPr>
      </p:pic>
      <p:pic>
        <p:nvPicPr>
          <p:cNvPr id="19" name="Picture 18" descr="A picture containing object&#10;&#10;Description generated with high confidence">
            <a:extLst>
              <a:ext uri="{FF2B5EF4-FFF2-40B4-BE49-F238E27FC236}">
                <a16:creationId xmlns:a16="http://schemas.microsoft.com/office/drawing/2014/main" id="{41B61D45-EB19-4742-990D-D289CE9C675A}"/>
              </a:ext>
            </a:extLst>
          </p:cNvPr>
          <p:cNvPicPr>
            <a:picLocks noChangeAspect="1"/>
          </p:cNvPicPr>
          <p:nvPr/>
        </p:nvPicPr>
        <p:blipFill>
          <a:blip r:embed="rId3"/>
          <a:stretch>
            <a:fillRect/>
          </a:stretch>
        </p:blipFill>
        <p:spPr>
          <a:xfrm>
            <a:off x="4016395" y="5386899"/>
            <a:ext cx="1111210" cy="1111210"/>
          </a:xfrm>
          <a:prstGeom prst="rect">
            <a:avLst/>
          </a:prstGeom>
        </p:spPr>
      </p:pic>
      <p:sp>
        <p:nvSpPr>
          <p:cNvPr id="20" name="Text Placeholder 1">
            <a:extLst>
              <a:ext uri="{FF2B5EF4-FFF2-40B4-BE49-F238E27FC236}">
                <a16:creationId xmlns:a16="http://schemas.microsoft.com/office/drawing/2014/main" id="{2E9DC2F3-BAAA-4067-B328-379536350428}"/>
              </a:ext>
            </a:extLst>
          </p:cNvPr>
          <p:cNvSpPr txBox="1">
            <a:spLocks/>
          </p:cNvSpPr>
          <p:nvPr/>
        </p:nvSpPr>
        <p:spPr>
          <a:xfrm>
            <a:off x="6666262" y="2565239"/>
            <a:ext cx="2297187" cy="639762"/>
          </a:xfrm>
          <a:prstGeom prst="rect">
            <a:avLst/>
          </a:prstGeom>
        </p:spPr>
        <p:txBody>
          <a:bodyPr vert="horz" lIns="91440" tIns="45720" rIns="91440" bIns="45720" rtlCol="0" anchor="b">
            <a:normAutofit fontScale="55000" lnSpcReduction="20000"/>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b="1"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r>
              <a:rPr lang="en-US" dirty="0"/>
              <a:t>Mrs. Marjorie Enriquez</a:t>
            </a:r>
          </a:p>
          <a:p>
            <a:pPr algn="ctr"/>
            <a:r>
              <a:rPr lang="en-US" dirty="0"/>
              <a:t>Assistant Principal</a:t>
            </a:r>
          </a:p>
          <a:p>
            <a:pPr algn="ctr"/>
            <a:endParaRPr lang="en-US" dirty="0"/>
          </a:p>
        </p:txBody>
      </p:sp>
    </p:spTree>
    <p:extLst>
      <p:ext uri="{BB962C8B-B14F-4D97-AF65-F5344CB8AC3E}">
        <p14:creationId xmlns:p14="http://schemas.microsoft.com/office/powerpoint/2010/main" val="396469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525" y="0"/>
            <a:ext cx="9144000" cy="1414265"/>
          </a:xfrm>
        </p:spPr>
        <p:txBody>
          <a:bodyPr>
            <a:normAutofit fontScale="90000"/>
          </a:bodyPr>
          <a:lstStyle/>
          <a:p>
            <a:pPr eaLnBrk="1" hangingPunct="1"/>
            <a:br>
              <a:rPr lang="en-US" altLang="en-US" sz="3600" b="1" dirty="0">
                <a:solidFill>
                  <a:schemeClr val="bg1"/>
                </a:solidFill>
                <a:latin typeface="Arial" charset="0"/>
                <a:ea typeface="Arial" charset="0"/>
                <a:cs typeface="Arial" charset="0"/>
              </a:rPr>
            </a:br>
            <a:r>
              <a:rPr lang="en-US" altLang="en-US" sz="3600" b="1" dirty="0">
                <a:solidFill>
                  <a:schemeClr val="bg1"/>
                </a:solidFill>
                <a:latin typeface="Arial" charset="0"/>
                <a:ea typeface="Arial" charset="0"/>
                <a:cs typeface="Arial" charset="0"/>
              </a:rPr>
              <a:t>Questions</a:t>
            </a:r>
            <a:br>
              <a:rPr lang="en-US" altLang="en-US" dirty="0">
                <a:solidFill>
                  <a:schemeClr val="bg1"/>
                </a:solidFill>
                <a:latin typeface="Arial" charset="0"/>
                <a:ea typeface="Arial" charset="0"/>
                <a:cs typeface="Arial" charset="0"/>
              </a:rPr>
            </a:br>
            <a:br>
              <a:rPr lang="en-US" altLang="en-US" dirty="0">
                <a:solidFill>
                  <a:schemeClr val="bg1"/>
                </a:solidFill>
                <a:latin typeface="Arial" charset="0"/>
                <a:ea typeface="Arial" charset="0"/>
                <a:cs typeface="Arial" charset="0"/>
              </a:rPr>
            </a:br>
            <a:endParaRPr lang="en-US" altLang="en-US" dirty="0">
              <a:solidFill>
                <a:schemeClr val="bg1"/>
              </a:solidFill>
              <a:latin typeface="Arial" charset="0"/>
              <a:ea typeface="Arial" charset="0"/>
              <a:cs typeface="Arial" charset="0"/>
            </a:endParaRPr>
          </a:p>
        </p:txBody>
      </p:sp>
      <p:sp>
        <p:nvSpPr>
          <p:cNvPr id="37892" name="Rectangle 3"/>
          <p:cNvSpPr>
            <a:spLocks noChangeArrowheads="1"/>
          </p:cNvSpPr>
          <p:nvPr/>
        </p:nvSpPr>
        <p:spPr bwMode="auto">
          <a:xfrm>
            <a:off x="1752600" y="4933950"/>
            <a:ext cx="601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algn="ctr">
              <a:spcBef>
                <a:spcPct val="0"/>
              </a:spcBef>
              <a:buFontTx/>
              <a:buNone/>
            </a:pPr>
            <a:r>
              <a:rPr lang="en-US" altLang="en-US" sz="2400" b="1" dirty="0">
                <a:solidFill>
                  <a:schemeClr val="tx1"/>
                </a:solidFill>
                <a:latin typeface="Arial" charset="0"/>
              </a:rPr>
              <a:t>Thank You for Your Participation!</a:t>
            </a:r>
          </a:p>
        </p:txBody>
      </p:sp>
      <p:sp>
        <p:nvSpPr>
          <p:cNvPr id="27653" name="Rectangle 5"/>
          <p:cNvSpPr txBox="1">
            <a:spLocks noChangeArrowheads="1"/>
          </p:cNvSpPr>
          <p:nvPr/>
        </p:nvSpPr>
        <p:spPr bwMode="auto">
          <a:xfrm>
            <a:off x="461818" y="5693948"/>
            <a:ext cx="8248073" cy="10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algn="ctr">
              <a:buFontTx/>
              <a:buNone/>
              <a:defRPr/>
            </a:pPr>
            <a:endParaRPr lang="en-US" altLang="en-US" sz="2400" i="1" strike="sngStrike" dirty="0">
              <a:latin typeface="Arial" charset="0"/>
              <a:ea typeface="Arial" charset="0"/>
              <a:cs typeface="Arial" charset="0"/>
            </a:endParaRPr>
          </a:p>
        </p:txBody>
      </p:sp>
      <p:pic>
        <p:nvPicPr>
          <p:cNvPr id="3074" name="Picture 2" descr="Image result for questions">
            <a:extLst>
              <a:ext uri="{FF2B5EF4-FFF2-40B4-BE49-F238E27FC236}">
                <a16:creationId xmlns:a16="http://schemas.microsoft.com/office/drawing/2014/main" id="{FC7614C6-C92A-4974-A61C-53988F25F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754" y="1924050"/>
            <a:ext cx="5255491" cy="288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0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525" y="46182"/>
            <a:ext cx="9144000" cy="1085850"/>
          </a:xfrm>
        </p:spPr>
        <p:txBody>
          <a:bodyPr/>
          <a:lstStyle/>
          <a:p>
            <a:pPr eaLnBrk="1" hangingPunct="1">
              <a:defRPr/>
            </a:pPr>
            <a:r>
              <a:rPr lang="en-US" altLang="en-US" b="1" dirty="0">
                <a:solidFill>
                  <a:schemeClr val="bg1"/>
                </a:solidFill>
                <a:latin typeface="Arial" charset="0"/>
                <a:ea typeface="Arial" charset="0"/>
                <a:cs typeface="Arial" charset="0"/>
              </a:rPr>
              <a:t>Comments/Feedback</a:t>
            </a:r>
          </a:p>
        </p:txBody>
      </p:sp>
      <p:pic>
        <p:nvPicPr>
          <p:cNvPr id="389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0725" y="2068122"/>
            <a:ext cx="2622550" cy="275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35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A2C0-2410-4558-91F5-2650E906F460}"/>
              </a:ext>
            </a:extLst>
          </p:cNvPr>
          <p:cNvSpPr>
            <a:spLocks noGrp="1"/>
          </p:cNvSpPr>
          <p:nvPr>
            <p:ph type="title"/>
          </p:nvPr>
        </p:nvSpPr>
        <p:spPr>
          <a:xfrm>
            <a:off x="826270" y="384702"/>
            <a:ext cx="7704667" cy="400983"/>
          </a:xfrm>
        </p:spPr>
        <p:txBody>
          <a:bodyPr>
            <a:normAutofit fontScale="90000"/>
          </a:bodyPr>
          <a:lstStyle/>
          <a:p>
            <a:r>
              <a:rPr lang="en-US" b="1" dirty="0">
                <a:solidFill>
                  <a:prstClr val="white"/>
                </a:solidFill>
                <a:latin typeface="Arial" panose="020B0604020202020204" pitchFamily="34" charset="0"/>
                <a:cs typeface="Arial" panose="020B0604020202020204" pitchFamily="34" charset="0"/>
              </a:rPr>
              <a:t>Purpose of Meeting</a:t>
            </a:r>
            <a:endParaRPr lang="en-US" dirty="0"/>
          </a:p>
        </p:txBody>
      </p:sp>
      <p:sp>
        <p:nvSpPr>
          <p:cNvPr id="5" name="Content Placeholder 7">
            <a:extLst>
              <a:ext uri="{FF2B5EF4-FFF2-40B4-BE49-F238E27FC236}">
                <a16:creationId xmlns:a16="http://schemas.microsoft.com/office/drawing/2014/main" id="{C4FCD401-569A-4FA5-A3D0-4FF97C1165D2}"/>
              </a:ext>
            </a:extLst>
          </p:cNvPr>
          <p:cNvSpPr>
            <a:spLocks noGrp="1"/>
          </p:cNvSpPr>
          <p:nvPr>
            <p:ph idx="1"/>
          </p:nvPr>
        </p:nvSpPr>
        <p:spPr>
          <a:xfrm>
            <a:off x="187036" y="785685"/>
            <a:ext cx="8707582" cy="5318553"/>
          </a:xfrm>
          <a:ln w="28575">
            <a:solidFill>
              <a:schemeClr val="tx1"/>
            </a:solidFill>
          </a:ln>
        </p:spPr>
        <p:txBody>
          <a:bodyPr>
            <a:normAutofit/>
          </a:bodyPr>
          <a:lstStyle/>
          <a:p>
            <a:pPr marL="0" indent="0" algn="just">
              <a:buNone/>
            </a:pPr>
            <a:r>
              <a:rPr lang="en-US" dirty="0">
                <a:latin typeface="Arial" panose="020B0604020202020204" pitchFamily="34" charset="0"/>
                <a:cs typeface="Arial" panose="020B0604020202020204" pitchFamily="34" charset="0"/>
              </a:rPr>
              <a:t>Federal guidelines require Title I schools to hold an Annual Parent Meeting to explain and discuss the</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Title I Schoolwide Program requirements</a:t>
            </a:r>
            <a:r>
              <a:rPr lang="en-US" dirty="0">
                <a:solidFill>
                  <a:schemeClr val="accent1">
                    <a:lumMod val="50000"/>
                  </a:schemeClr>
                </a:solidFill>
                <a:latin typeface="Arial" panose="020B0604020202020204" pitchFamily="34" charset="0"/>
                <a:cs typeface="Arial" panose="020B0604020202020204" pitchFamily="34" charset="0"/>
              </a:rPr>
              <a:t>. </a:t>
            </a:r>
          </a:p>
          <a:p>
            <a:pPr marL="0" indent="0" algn="just">
              <a:buNone/>
            </a:pPr>
            <a:r>
              <a:rPr lang="en-US" dirty="0">
                <a:latin typeface="Arial" panose="020B0604020202020204" pitchFamily="34" charset="0"/>
                <a:cs typeface="Arial" panose="020B0604020202020204" pitchFamily="34" charset="0"/>
              </a:rPr>
              <a:t>Mater Lakes Academy Middle/High is a Title I School.</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highlight>
                <a:srgbClr val="FFFF00"/>
              </a:highlight>
              <a:latin typeface="Arial" panose="020B0604020202020204" pitchFamily="34" charset="0"/>
              <a:cs typeface="Arial" panose="020B0604020202020204" pitchFamily="34" charset="0"/>
            </a:endParaRPr>
          </a:p>
        </p:txBody>
      </p:sp>
      <p:pic>
        <p:nvPicPr>
          <p:cNvPr id="6" name="Picture 5" descr="Mater Lakes Academy | LinkedIn">
            <a:extLst>
              <a:ext uri="{FF2B5EF4-FFF2-40B4-BE49-F238E27FC236}">
                <a16:creationId xmlns:a16="http://schemas.microsoft.com/office/drawing/2014/main" id="{FAD91D15-39A9-49D4-9C25-C10DB06999D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7356" y="3983183"/>
            <a:ext cx="3219450" cy="1096010"/>
          </a:xfrm>
          <a:prstGeom prst="rect">
            <a:avLst/>
          </a:prstGeom>
          <a:noFill/>
          <a:ln>
            <a:noFill/>
          </a:ln>
        </p:spPr>
      </p:pic>
      <p:pic>
        <p:nvPicPr>
          <p:cNvPr id="7" name="Picture 6" descr="Mater Lakes Academy Middle / High">
            <a:extLst>
              <a:ext uri="{FF2B5EF4-FFF2-40B4-BE49-F238E27FC236}">
                <a16:creationId xmlns:a16="http://schemas.microsoft.com/office/drawing/2014/main" id="{C1D79216-6EB5-486D-B5CF-80530ABF7EF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32755" y="3967162"/>
            <a:ext cx="2882196" cy="1358600"/>
          </a:xfrm>
          <a:prstGeom prst="rect">
            <a:avLst/>
          </a:prstGeom>
          <a:noFill/>
          <a:ln>
            <a:noFill/>
          </a:ln>
        </p:spPr>
      </p:pic>
    </p:spTree>
    <p:extLst>
      <p:ext uri="{BB962C8B-B14F-4D97-AF65-F5344CB8AC3E}">
        <p14:creationId xmlns:p14="http://schemas.microsoft.com/office/powerpoint/2010/main" val="273592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ZUoDO-thank-you-png - Advance Relocation Experts">
            <a:extLst>
              <a:ext uri="{FF2B5EF4-FFF2-40B4-BE49-F238E27FC236}">
                <a16:creationId xmlns:a16="http://schemas.microsoft.com/office/drawing/2014/main" id="{C94DA3A2-F9EC-46D0-BB1F-0EDF718BB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994" y="1856736"/>
            <a:ext cx="4952011" cy="314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37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0E671A-0E3C-4E60-AF2A-7592D39E8E5B}"/>
              </a:ext>
            </a:extLst>
          </p:cNvPr>
          <p:cNvSpPr>
            <a:spLocks noGrp="1"/>
          </p:cNvSpPr>
          <p:nvPr>
            <p:ph idx="1"/>
          </p:nvPr>
        </p:nvSpPr>
        <p:spPr>
          <a:xfrm>
            <a:off x="579710" y="1261035"/>
            <a:ext cx="8197785" cy="4902200"/>
          </a:xfrm>
          <a:ln w="28575">
            <a:solidFill>
              <a:schemeClr val="tx1"/>
            </a:solidFill>
          </a:ln>
        </p:spPr>
        <p:txBody>
          <a:bodyPr>
            <a:noAutofit/>
          </a:bodyPr>
          <a:lstStyle/>
          <a:p>
            <a:pPr>
              <a:buClrTx/>
              <a:buFont typeface="Arial" panose="020B0604020202020204" pitchFamily="34" charset="0"/>
              <a:buChar char="•"/>
            </a:pPr>
            <a:r>
              <a:rPr lang="en-US" sz="2050" dirty="0">
                <a:latin typeface="Arial" panose="020B0604020202020204" pitchFamily="34" charset="0"/>
                <a:cs typeface="Arial" panose="020B0604020202020204" pitchFamily="34" charset="0"/>
              </a:rPr>
              <a:t>Title I is the largest federally funded education program under the Every Student Succeeds Act (ESSA) designed to provide students with additional help in Reading, Language Arts, Mathematics, Science and Social Studies.  Its main objective is to support schools and  districts in order to ensure that highly quality education is equitable for all students.</a:t>
            </a:r>
          </a:p>
          <a:p>
            <a:pPr>
              <a:buClrTx/>
              <a:buFont typeface="Arial" panose="020B0604020202020204" pitchFamily="34" charset="0"/>
              <a:buChar char="•"/>
            </a:pPr>
            <a:endParaRPr lang="en-US" sz="2050" dirty="0">
              <a:latin typeface="Arial" panose="020B0604020202020204" pitchFamily="34" charset="0"/>
              <a:cs typeface="Arial" panose="020B0604020202020204" pitchFamily="34" charset="0"/>
            </a:endParaRPr>
          </a:p>
          <a:p>
            <a:pPr>
              <a:buClrTx/>
              <a:buFont typeface="Arial" panose="020B0604020202020204" pitchFamily="34" charset="0"/>
              <a:buChar char="•"/>
            </a:pPr>
            <a:r>
              <a:rPr lang="en-US" sz="2050" dirty="0">
                <a:latin typeface="Arial" panose="020B0604020202020204" pitchFamily="34" charset="0"/>
                <a:cs typeface="Arial" panose="020B0604020202020204" pitchFamily="34" charset="0"/>
              </a:rPr>
              <a:t>The Title I Schoolwide Program is committed to helping schools close the achievement gap between disadvantaged and minority students and their peers.  </a:t>
            </a:r>
          </a:p>
          <a:p>
            <a:pPr>
              <a:buClrTx/>
              <a:buFont typeface="Arial" panose="020B0604020202020204" pitchFamily="34" charset="0"/>
              <a:buChar char="•"/>
            </a:pPr>
            <a:endParaRPr lang="en-US" sz="2050" dirty="0">
              <a:latin typeface="Arial" panose="020B0604020202020204" pitchFamily="34" charset="0"/>
              <a:cs typeface="Arial" panose="020B0604020202020204" pitchFamily="34" charset="0"/>
            </a:endParaRPr>
          </a:p>
          <a:p>
            <a:pPr>
              <a:buClrTx/>
              <a:buFont typeface="Arial" panose="020B0604020202020204" pitchFamily="34" charset="0"/>
              <a:buChar char="•"/>
            </a:pPr>
            <a:r>
              <a:rPr lang="en-US" sz="2050" dirty="0">
                <a:latin typeface="Arial" panose="020B0604020202020204" pitchFamily="34" charset="0"/>
                <a:cs typeface="Arial" panose="020B0604020202020204" pitchFamily="34" charset="0"/>
              </a:rPr>
              <a:t>To learn more, please visit </a:t>
            </a:r>
            <a:r>
              <a:rPr lang="en-US" sz="2050" dirty="0">
                <a:latin typeface="Arial" panose="020B0604020202020204" pitchFamily="34" charset="0"/>
                <a:cs typeface="Arial" panose="020B0604020202020204" pitchFamily="34" charset="0"/>
                <a:hlinkClick r:id="rId3"/>
              </a:rPr>
              <a:t>http://title1.dadeschools.net</a:t>
            </a:r>
            <a:r>
              <a:rPr lang="en-US" sz="2050" dirty="0">
                <a:latin typeface="Arial" panose="020B0604020202020204" pitchFamily="34" charset="0"/>
                <a:cs typeface="Arial" panose="020B0604020202020204" pitchFamily="34" charset="0"/>
              </a:rPr>
              <a:t>.  This site is designed to supply users with information relevant to Title</a:t>
            </a:r>
            <a:r>
              <a:rPr lang="en-US" sz="2050" dirty="0">
                <a:solidFill>
                  <a:srgbClr val="FF0000"/>
                </a:solidFill>
                <a:latin typeface="Arial" panose="020B0604020202020204" pitchFamily="34" charset="0"/>
                <a:cs typeface="Arial" panose="020B0604020202020204" pitchFamily="34" charset="0"/>
              </a:rPr>
              <a:t> </a:t>
            </a:r>
            <a:r>
              <a:rPr lang="en-US" sz="2050" dirty="0">
                <a:latin typeface="Arial" panose="020B0604020202020204" pitchFamily="34" charset="0"/>
                <a:cs typeface="Arial" panose="020B0604020202020204" pitchFamily="34" charset="0"/>
              </a:rPr>
              <a:t>I, in order to provide a clear understanding of the overall program. </a:t>
            </a:r>
          </a:p>
        </p:txBody>
      </p:sp>
      <p:sp>
        <p:nvSpPr>
          <p:cNvPr id="4" name="Title 1">
            <a:extLst>
              <a:ext uri="{FF2B5EF4-FFF2-40B4-BE49-F238E27FC236}">
                <a16:creationId xmlns:a16="http://schemas.microsoft.com/office/drawing/2014/main" id="{7A616908-CB9D-4939-BFBE-43A96A528F74}"/>
              </a:ext>
            </a:extLst>
          </p:cNvPr>
          <p:cNvSpPr>
            <a:spLocks noGrp="1"/>
          </p:cNvSpPr>
          <p:nvPr>
            <p:ph type="title"/>
          </p:nvPr>
        </p:nvSpPr>
        <p:spPr>
          <a:xfrm>
            <a:off x="826270" y="384702"/>
            <a:ext cx="7704667" cy="400983"/>
          </a:xfrm>
        </p:spPr>
        <p:txBody>
          <a:bodyPr>
            <a:normAutofit fontScale="90000"/>
          </a:bodyPr>
          <a:lstStyle/>
          <a:p>
            <a:r>
              <a:rPr lang="en-US" b="1" dirty="0">
                <a:solidFill>
                  <a:prstClr val="white"/>
                </a:solidFill>
                <a:latin typeface="Arial" panose="020B0604020202020204" pitchFamily="34" charset="0"/>
                <a:cs typeface="Arial" panose="020B0604020202020204" pitchFamily="34" charset="0"/>
              </a:rPr>
              <a:t>All About Title I</a:t>
            </a:r>
            <a:endParaRPr lang="en-US" dirty="0"/>
          </a:p>
        </p:txBody>
      </p:sp>
    </p:spTree>
    <p:extLst>
      <p:ext uri="{BB962C8B-B14F-4D97-AF65-F5344CB8AC3E}">
        <p14:creationId xmlns:p14="http://schemas.microsoft.com/office/powerpoint/2010/main" val="260487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06219"/>
            <a:ext cx="9237518" cy="1218045"/>
          </a:xfrm>
        </p:spPr>
        <p:txBody>
          <a:bodyPr>
            <a:normAutofit/>
          </a:bodyPr>
          <a:lstStyle/>
          <a:p>
            <a:pPr>
              <a:defRPr/>
            </a:pPr>
            <a:r>
              <a:rPr lang="en-US" altLang="en-US" sz="2800" b="1" dirty="0">
                <a:solidFill>
                  <a:schemeClr val="bg1"/>
                </a:solidFill>
                <a:latin typeface="Arial" charset="0"/>
                <a:ea typeface="Arial" charset="0"/>
                <a:cs typeface="Arial" charset="0"/>
              </a:rPr>
              <a:t>The Every Student Succeeds Act (ESSA)                  Title I Parent and Family Engagement Requirements</a:t>
            </a:r>
          </a:p>
        </p:txBody>
      </p:sp>
      <p:sp>
        <p:nvSpPr>
          <p:cNvPr id="18435" name="Rectangle 3"/>
          <p:cNvSpPr txBox="1">
            <a:spLocks noChangeArrowheads="1"/>
          </p:cNvSpPr>
          <p:nvPr/>
        </p:nvSpPr>
        <p:spPr bwMode="auto">
          <a:xfrm>
            <a:off x="230956" y="1423446"/>
            <a:ext cx="8658520" cy="448715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0" marR="0" lvl="0" indent="0" algn="just" defTabSz="914400" rtl="0" eaLnBrk="1" fontAlgn="auto" latinLnBrk="0" hangingPunct="1">
              <a:lnSpc>
                <a:spcPct val="80000"/>
              </a:lnSpc>
              <a:spcBef>
                <a:spcPct val="20000"/>
              </a:spcBef>
              <a:spcAft>
                <a:spcPts val="0"/>
              </a:spcAft>
              <a:buClrTx/>
              <a:buSzTx/>
              <a:buFontTx/>
              <a:buNone/>
              <a:tabLst/>
              <a:defRPr/>
            </a:pPr>
            <a:endParaRPr kumimoji="0" lang="en-US" altLang="en-US" sz="2150" b="1" i="0" u="none" strike="noStrike" kern="0" cap="none" spc="0" normalizeH="0" baseline="0" noProof="0" dirty="0">
              <a:ln>
                <a:noFill/>
              </a:ln>
              <a:solidFill>
                <a:srgbClr val="000000"/>
              </a:solidFill>
              <a:effectLst/>
              <a:uLnTx/>
              <a:uFillTx/>
              <a:latin typeface="Arial" charset="0"/>
              <a:ea typeface="Arial" charset="0"/>
              <a:cs typeface="Arial" charset="0"/>
            </a:endParaRPr>
          </a:p>
          <a:p>
            <a:pPr marL="347472" indent="-347472" algn="just" defTabSz="914400">
              <a:lnSpc>
                <a:spcPct val="80000"/>
              </a:lnSpc>
              <a:spcBef>
                <a:spcPts val="0"/>
              </a:spcBef>
              <a:defRPr/>
            </a:pPr>
            <a:r>
              <a:rPr kumimoji="0" lang="en-US" altLang="en-US" sz="2150" b="0" i="0" u="none" strike="noStrike" kern="0" cap="none" spc="0" normalizeH="0" baseline="0" noProof="0" dirty="0">
                <a:ln>
                  <a:noFill/>
                </a:ln>
                <a:solidFill>
                  <a:schemeClr val="tx1"/>
                </a:solidFill>
                <a:effectLst/>
                <a:uLnTx/>
                <a:uFillTx/>
                <a:latin typeface="Arial" charset="0"/>
                <a:ea typeface="Arial" charset="0"/>
                <a:cs typeface="Arial" charset="0"/>
              </a:rPr>
              <a:t>The School District and all Title I schools must allocate a portion of their Title I budget towards programs, activities, and procedures for parent and family engagement.</a:t>
            </a:r>
            <a:r>
              <a:rPr lang="en-US" altLang="en-US" sz="2150" kern="0" dirty="0">
                <a:solidFill>
                  <a:srgbClr val="FF0000"/>
                </a:solidFill>
                <a:latin typeface="Arial"/>
                <a:ea typeface="Arial" charset="0"/>
                <a:cs typeface="Arial"/>
              </a:rPr>
              <a:t> </a:t>
            </a:r>
          </a:p>
          <a:p>
            <a:pPr marL="0" indent="0" algn="just" defTabSz="914400">
              <a:lnSpc>
                <a:spcPct val="80000"/>
              </a:lnSpc>
              <a:buNone/>
              <a:defRPr/>
            </a:pPr>
            <a:endParaRPr kumimoji="0" lang="en-US" altLang="en-US" sz="800" b="0" i="0" u="none" strike="noStrike" kern="0" cap="none" spc="0" normalizeH="0" baseline="0" noProof="0" dirty="0">
              <a:ln>
                <a:noFill/>
              </a:ln>
              <a:solidFill>
                <a:schemeClr val="tx1"/>
              </a:solidFill>
              <a:effectLst/>
              <a:uLnTx/>
              <a:uFillTx/>
              <a:latin typeface="Arial" charset="0"/>
              <a:ea typeface="Arial" charset="0"/>
              <a:cs typeface="Arial" charset="0"/>
            </a:endParaRPr>
          </a:p>
          <a:p>
            <a:pPr marL="347472" lvl="0" indent="-347472" algn="just" defTabSz="914400">
              <a:lnSpc>
                <a:spcPct val="80000"/>
              </a:lnSpc>
              <a:defRPr/>
            </a:pPr>
            <a:r>
              <a:rPr lang="en-US" altLang="en-US" sz="2150" kern="0" dirty="0">
                <a:solidFill>
                  <a:schemeClr val="tx1"/>
                </a:solidFill>
                <a:latin typeface="Arial" charset="0"/>
                <a:ea typeface="Arial" charset="0"/>
                <a:cs typeface="Arial" charset="0"/>
              </a:rPr>
              <a:t>The School District and all Title I schools must develop with, and distribute to parents and family members a written Title I Parent and Family Engagement Plan (PFEP).</a:t>
            </a:r>
            <a:endParaRPr kumimoji="0" lang="en-US" altLang="en-US" sz="2150" b="0" i="0" u="none" strike="noStrike" kern="0" cap="none" spc="0" normalizeH="0" baseline="0" noProof="0" dirty="0">
              <a:ln>
                <a:noFill/>
              </a:ln>
              <a:solidFill>
                <a:schemeClr val="tx1"/>
              </a:solidFill>
              <a:effectLst/>
              <a:uLnTx/>
              <a:uFillTx/>
              <a:latin typeface="Arial" charset="0"/>
              <a:ea typeface="Arial" charset="0"/>
              <a:cs typeface="Arial" charset="0"/>
            </a:endParaRPr>
          </a:p>
          <a:p>
            <a:pPr marL="347472" marR="0" lvl="0" indent="-347472" algn="just" defTabSz="914400" rtl="0" eaLnBrk="1" fontAlgn="auto" latinLnBrk="0" hangingPunct="1">
              <a:lnSpc>
                <a:spcPct val="80000"/>
              </a:lnSpc>
              <a:spcBef>
                <a:spcPct val="20000"/>
              </a:spcBef>
              <a:spcAft>
                <a:spcPts val="0"/>
              </a:spcAft>
              <a:buClrTx/>
              <a:buSzTx/>
              <a:buFontTx/>
              <a:buChar char="•"/>
              <a:tabLst/>
              <a:defRPr/>
            </a:pPr>
            <a:endParaRPr kumimoji="0" lang="en-US" altLang="en-US" sz="800" b="0" i="0" u="none" strike="noStrike" kern="0" cap="none" spc="0" normalizeH="0" baseline="0" noProof="0" dirty="0">
              <a:ln>
                <a:noFill/>
              </a:ln>
              <a:solidFill>
                <a:schemeClr val="tx1"/>
              </a:solidFill>
              <a:effectLst/>
              <a:uLnTx/>
              <a:uFillTx/>
              <a:latin typeface="Arial" charset="0"/>
              <a:ea typeface="Arial" charset="0"/>
              <a:cs typeface="Arial" charset="0"/>
            </a:endParaRPr>
          </a:p>
          <a:p>
            <a:pPr marL="347472" marR="0" lvl="0" indent="-347472" algn="just" defTabSz="914400" rtl="0" eaLnBrk="1" fontAlgn="auto" latinLnBrk="0" hangingPunct="1">
              <a:lnSpc>
                <a:spcPct val="80000"/>
              </a:lnSpc>
              <a:spcBef>
                <a:spcPct val="20000"/>
              </a:spcBef>
              <a:spcAft>
                <a:spcPts val="0"/>
              </a:spcAft>
              <a:buClrTx/>
              <a:buSzTx/>
              <a:buFontTx/>
              <a:buChar char="•"/>
              <a:tabLst/>
              <a:defRPr/>
            </a:pPr>
            <a:r>
              <a:rPr kumimoji="0" lang="en-US" altLang="en-US" sz="2150" b="0" i="0" u="none" strike="noStrike" kern="0" cap="none" spc="0" normalizeH="0" baseline="0" noProof="0" dirty="0">
                <a:ln>
                  <a:noFill/>
                </a:ln>
                <a:solidFill>
                  <a:schemeClr val="tx1"/>
                </a:solidFill>
                <a:effectLst/>
                <a:uLnTx/>
                <a:uFillTx/>
                <a:latin typeface="Arial" charset="0"/>
                <a:ea typeface="Arial" charset="0"/>
                <a:cs typeface="Arial" charset="0"/>
              </a:rPr>
              <a:t>All Title I schools are required to collaborate with parents and families in the development of the School Improvement Process (SIP) and School-Parent Compact.</a:t>
            </a:r>
          </a:p>
          <a:p>
            <a:pPr marR="0" lvl="0" algn="just" defTabSz="914400" rtl="0" eaLnBrk="1" fontAlgn="auto" latinLnBrk="0" hangingPunct="1">
              <a:lnSpc>
                <a:spcPct val="80000"/>
              </a:lnSpc>
              <a:spcBef>
                <a:spcPct val="20000"/>
              </a:spcBef>
              <a:spcAft>
                <a:spcPts val="0"/>
              </a:spcAft>
              <a:buSzTx/>
              <a:buFont typeface="Arial" panose="020B0604020202020204" pitchFamily="34" charset="0"/>
              <a:buChar char="•"/>
              <a:tabLst/>
              <a:defRPr/>
            </a:pPr>
            <a:endParaRPr lang="en-US" altLang="en-US" sz="800" kern="0" dirty="0">
              <a:solidFill>
                <a:schemeClr val="tx1"/>
              </a:solidFill>
              <a:latin typeface="Arial" charset="0"/>
              <a:ea typeface="Arial" charset="0"/>
              <a:cs typeface="Arial" charset="0"/>
            </a:endParaRPr>
          </a:p>
        </p:txBody>
      </p:sp>
      <p:sp>
        <p:nvSpPr>
          <p:cNvPr id="3" name="Rectangle 2">
            <a:extLst>
              <a:ext uri="{FF2B5EF4-FFF2-40B4-BE49-F238E27FC236}">
                <a16:creationId xmlns:a16="http://schemas.microsoft.com/office/drawing/2014/main" id="{92FC6254-A2A2-425D-B420-8473CC05CB34}"/>
              </a:ext>
            </a:extLst>
          </p:cNvPr>
          <p:cNvSpPr/>
          <p:nvPr/>
        </p:nvSpPr>
        <p:spPr>
          <a:xfrm>
            <a:off x="254524" y="4859167"/>
            <a:ext cx="8634952" cy="590931"/>
          </a:xfrm>
          <a:prstGeom prst="rect">
            <a:avLst/>
          </a:prstGeom>
        </p:spPr>
        <p:txBody>
          <a:bodyPr wrap="square">
            <a:spAutoFit/>
          </a:bodyPr>
          <a:lstStyle/>
          <a:p>
            <a:pPr algn="ctr" defTabSz="914400">
              <a:lnSpc>
                <a:spcPct val="80000"/>
              </a:lnSpc>
              <a:spcBef>
                <a:spcPct val="20000"/>
              </a:spcBef>
              <a:defRPr/>
            </a:pPr>
            <a:r>
              <a:rPr lang="en-US" altLang="en-US" kern="0" dirty="0">
                <a:solidFill>
                  <a:schemeClr val="accent1">
                    <a:lumMod val="50000"/>
                  </a:schemeClr>
                </a:solidFill>
                <a:latin typeface="Arial" charset="0"/>
                <a:ea typeface="Arial" charset="0"/>
                <a:cs typeface="Arial" charset="0"/>
              </a:rPr>
              <a:t>[</a:t>
            </a:r>
            <a:r>
              <a:rPr lang="en-US" b="1" dirty="0">
                <a:hlinkClick r:id="rId3"/>
              </a:rPr>
              <a:t>https://tinyurl.com/SchooParentCompact</a:t>
            </a:r>
            <a:endParaRPr lang="en-US" b="1" dirty="0"/>
          </a:p>
          <a:p>
            <a:pPr lvl="0" algn="ctr" defTabSz="914400">
              <a:lnSpc>
                <a:spcPct val="80000"/>
              </a:lnSpc>
              <a:spcBef>
                <a:spcPct val="20000"/>
              </a:spcBef>
              <a:defRPr/>
            </a:pPr>
            <a:endParaRPr lang="en-US" altLang="en-US" kern="0" dirty="0">
              <a:solidFill>
                <a:schemeClr val="accent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72370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EF232D-52B9-49BA-8877-46F1B6958F2C}"/>
              </a:ext>
            </a:extLst>
          </p:cNvPr>
          <p:cNvSpPr>
            <a:spLocks noGrp="1"/>
          </p:cNvSpPr>
          <p:nvPr>
            <p:ph type="title"/>
          </p:nvPr>
        </p:nvSpPr>
        <p:spPr>
          <a:xfrm>
            <a:off x="0" y="-7902"/>
            <a:ext cx="9144000" cy="1436652"/>
          </a:xfrm>
        </p:spPr>
        <p:txBody>
          <a:bodyPr>
            <a:normAutofit/>
          </a:bodyPr>
          <a:lstStyle/>
          <a:p>
            <a:r>
              <a:rPr lang="en-US" sz="2800" b="1" dirty="0">
                <a:solidFill>
                  <a:schemeClr val="bg1"/>
                </a:solidFill>
                <a:latin typeface="Arial" panose="020B0604020202020204" pitchFamily="34" charset="0"/>
                <a:cs typeface="Arial" panose="020B0604020202020204" pitchFamily="34" charset="0"/>
              </a:rPr>
              <a:t>Availability of Compliance Documents</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     Title I Notification Flyer </a:t>
            </a:r>
          </a:p>
        </p:txBody>
      </p:sp>
      <p:pic>
        <p:nvPicPr>
          <p:cNvPr id="3" name="Picture 2">
            <a:extLst>
              <a:ext uri="{FF2B5EF4-FFF2-40B4-BE49-F238E27FC236}">
                <a16:creationId xmlns:a16="http://schemas.microsoft.com/office/drawing/2014/main" id="{77756091-59A1-4C9D-9CD1-F3F27DF1FE62}"/>
              </a:ext>
            </a:extLst>
          </p:cNvPr>
          <p:cNvPicPr>
            <a:picLocks noChangeAspect="1"/>
          </p:cNvPicPr>
          <p:nvPr/>
        </p:nvPicPr>
        <p:blipFill>
          <a:blip r:embed="rId3"/>
          <a:stretch>
            <a:fillRect/>
          </a:stretch>
        </p:blipFill>
        <p:spPr>
          <a:xfrm>
            <a:off x="2912485" y="1517599"/>
            <a:ext cx="3800043" cy="4638581"/>
          </a:xfrm>
          <a:prstGeom prst="rect">
            <a:avLst/>
          </a:prstGeom>
        </p:spPr>
      </p:pic>
    </p:spTree>
    <p:extLst>
      <p:ext uri="{BB962C8B-B14F-4D97-AF65-F5344CB8AC3E}">
        <p14:creationId xmlns:p14="http://schemas.microsoft.com/office/powerpoint/2010/main" val="233697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174395" y="1141809"/>
            <a:ext cx="8795209" cy="5015061"/>
          </a:xfrm>
          <a:ln w="28575">
            <a:solidFill>
              <a:schemeClr val="tx1"/>
            </a:solidFill>
          </a:ln>
        </p:spPr>
        <p:txBody>
          <a:bodyPr>
            <a:noAutofit/>
          </a:bodyPr>
          <a:lstStyle/>
          <a:p>
            <a:pPr marL="0" indent="0" algn="just">
              <a:buNone/>
            </a:pPr>
            <a:r>
              <a:rPr lang="en-US" sz="2200" dirty="0">
                <a:latin typeface="Arial" panose="020B0604020202020204" pitchFamily="34" charset="0"/>
                <a:cs typeface="Arial" panose="020B0604020202020204" pitchFamily="34" charset="0"/>
              </a:rPr>
              <a:t>A portion of Title I Schoolwide Funds are used to fulfill the parent and family engagement requirements in the ESSA law and provide supplemental materials and resources.  Educational Excellence School Advisory (EESAC) is the official forum to discuss the details of Title I funding.</a:t>
            </a:r>
          </a:p>
          <a:p>
            <a:pPr marL="0" indent="0" algn="just">
              <a:buNone/>
            </a:pPr>
            <a:endParaRPr lang="en-US" sz="800" dirty="0">
              <a:latin typeface="Arial" panose="020B0604020202020204" pitchFamily="34" charset="0"/>
              <a:cs typeface="Arial" panose="020B0604020202020204" pitchFamily="34" charset="0"/>
            </a:endParaRPr>
          </a:p>
          <a:p>
            <a:pPr algn="just">
              <a:buClrTx/>
              <a:buSzPct val="110000"/>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Schoolwide Funds for Middle (6033)</a:t>
            </a:r>
          </a:p>
          <a:p>
            <a:pPr marL="457200" lvl="1" indent="0" algn="just">
              <a:buNone/>
            </a:pPr>
            <a:r>
              <a:rPr lang="en-US" altLang="en-US" sz="2200" dirty="0">
                <a:latin typeface="Arial" panose="020B0604020202020204" pitchFamily="34" charset="0"/>
                <a:cs typeface="Arial" panose="020B0604020202020204" pitchFamily="34" charset="0"/>
              </a:rPr>
              <a:t>- Amount of funds available for this year: </a:t>
            </a:r>
            <a:r>
              <a:rPr lang="en-US" altLang="en-US" sz="2200" u="sng" dirty="0">
                <a:latin typeface="Arial" panose="020B0604020202020204" pitchFamily="34" charset="0"/>
                <a:cs typeface="Arial" panose="020B0604020202020204" pitchFamily="34" charset="0"/>
              </a:rPr>
              <a:t>$_294,363.00</a:t>
            </a:r>
          </a:p>
          <a:p>
            <a:pPr algn="just">
              <a:buClrTx/>
              <a:buSzPct val="110000"/>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Title I Parent and Family Engagement Funds</a:t>
            </a:r>
          </a:p>
          <a:p>
            <a:pPr marL="457200" lvl="1" indent="0" algn="just">
              <a:buClrTx/>
              <a:buSzPct val="130000"/>
              <a:buNone/>
            </a:pPr>
            <a:r>
              <a:rPr lang="en-US" altLang="en-US" sz="2200" dirty="0">
                <a:latin typeface="Arial" panose="020B0604020202020204" pitchFamily="34" charset="0"/>
                <a:cs typeface="Arial" panose="020B0604020202020204" pitchFamily="34" charset="0"/>
              </a:rPr>
              <a:t>- Amount of funds available for this year: $ </a:t>
            </a:r>
            <a:r>
              <a:rPr lang="en-US" altLang="en-US" sz="2200" u="sng" dirty="0">
                <a:latin typeface="Arial" panose="020B0604020202020204" pitchFamily="34" charset="0"/>
                <a:cs typeface="Arial" panose="020B0604020202020204" pitchFamily="34" charset="0"/>
              </a:rPr>
              <a:t>5,788.00</a:t>
            </a:r>
          </a:p>
          <a:p>
            <a:pPr marL="457200" lvl="1" indent="0" algn="just">
              <a:buClrTx/>
              <a:buSzPct val="130000"/>
              <a:buNone/>
            </a:pPr>
            <a:r>
              <a:rPr lang="en-US" altLang="en-US" sz="2200" dirty="0">
                <a:latin typeface="Arial" panose="020B0604020202020204" pitchFamily="34" charset="0"/>
                <a:cs typeface="Arial" panose="020B0604020202020204" pitchFamily="34" charset="0"/>
              </a:rPr>
              <a:t>Funds usage: Teachers, 	supplies, software such as ,</a:t>
            </a:r>
            <a:r>
              <a:rPr lang="en-US" altLang="en-US" sz="2200" dirty="0" err="1">
                <a:latin typeface="Arial" panose="020B0604020202020204" pitchFamily="34" charset="0"/>
                <a:cs typeface="Arial" panose="020B0604020202020204" pitchFamily="34" charset="0"/>
              </a:rPr>
              <a:t>iReady</a:t>
            </a:r>
            <a:r>
              <a:rPr lang="en-US" altLang="en-US" sz="2200" dirty="0">
                <a:latin typeface="Arial" panose="020B0604020202020204" pitchFamily="34" charset="0"/>
                <a:cs typeface="Arial" panose="020B0604020202020204" pitchFamily="34" charset="0"/>
              </a:rPr>
              <a:t>, USA Test Prep,  </a:t>
            </a:r>
            <a:r>
              <a:rPr lang="en-US" altLang="en-US" sz="2200" dirty="0" err="1">
                <a:latin typeface="Arial" panose="020B0604020202020204" pitchFamily="34" charset="0"/>
                <a:cs typeface="Arial" panose="020B0604020202020204" pitchFamily="34" charset="0"/>
              </a:rPr>
              <a:t>Noredink</a:t>
            </a:r>
            <a:r>
              <a:rPr lang="en-US" altLang="en-US" sz="2200" dirty="0">
                <a:latin typeface="Arial" panose="020B0604020202020204" pitchFamily="34" charset="0"/>
                <a:cs typeface="Arial" panose="020B0604020202020204" pitchFamily="34" charset="0"/>
              </a:rPr>
              <a:t>, McGraw-Hill, </a:t>
            </a:r>
            <a:r>
              <a:rPr lang="en-US" altLang="en-US" sz="2200" dirty="0" err="1">
                <a:latin typeface="Arial" panose="020B0604020202020204" pitchFamily="34" charset="0"/>
                <a:cs typeface="Arial" panose="020B0604020202020204" pitchFamily="34" charset="0"/>
              </a:rPr>
              <a:t>Edgenuity</a:t>
            </a:r>
            <a:r>
              <a:rPr lang="en-US" altLang="en-US" sz="2200" dirty="0">
                <a:latin typeface="Arial" panose="020B0604020202020204" pitchFamily="34" charset="0"/>
                <a:cs typeface="Arial" panose="020B0604020202020204" pitchFamily="34" charset="0"/>
              </a:rPr>
              <a:t>, Math XL </a:t>
            </a:r>
            <a:endParaRPr lang="en-US" altLang="en-US" sz="24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17664"/>
            <a:ext cx="9144000" cy="1143000"/>
          </a:xfrm>
        </p:spPr>
        <p:txBody>
          <a:bodyPr/>
          <a:lstStyle/>
          <a:p>
            <a:r>
              <a:rPr lang="en-US" b="1" dirty="0">
                <a:solidFill>
                  <a:schemeClr val="bg1"/>
                </a:solidFill>
                <a:latin typeface="Arial" panose="020B0604020202020204" pitchFamily="34" charset="0"/>
                <a:cs typeface="Arial" panose="020B0604020202020204" pitchFamily="34" charset="0"/>
              </a:rPr>
              <a:t>Title I Schoolwide Funds</a:t>
            </a:r>
          </a:p>
        </p:txBody>
      </p:sp>
    </p:spTree>
    <p:extLst>
      <p:ext uri="{BB962C8B-B14F-4D97-AF65-F5344CB8AC3E}">
        <p14:creationId xmlns:p14="http://schemas.microsoft.com/office/powerpoint/2010/main" val="283545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174395" y="1141809"/>
            <a:ext cx="8795209" cy="5015061"/>
          </a:xfrm>
          <a:ln w="28575">
            <a:solidFill>
              <a:schemeClr val="tx1"/>
            </a:solidFill>
          </a:ln>
        </p:spPr>
        <p:txBody>
          <a:bodyPr>
            <a:noAutofit/>
          </a:bodyPr>
          <a:lstStyle/>
          <a:p>
            <a:pPr marL="0" indent="0" algn="just">
              <a:buNone/>
            </a:pPr>
            <a:r>
              <a:rPr lang="en-US" sz="2200" dirty="0">
                <a:latin typeface="Arial" panose="020B0604020202020204" pitchFamily="34" charset="0"/>
                <a:cs typeface="Arial" panose="020B0604020202020204" pitchFamily="34" charset="0"/>
              </a:rPr>
              <a:t>A portion of Title I Schoolwide Funds are used to fulfill the parent and family engagement requirements in the ESSA law and provide supplemental materials and resources.  Educational Excellence School Advisory (EESAC) is the official forum to discuss the details of Title I funding.</a:t>
            </a:r>
          </a:p>
          <a:p>
            <a:pPr marL="0" indent="0" algn="just">
              <a:buNone/>
            </a:pPr>
            <a:endParaRPr lang="en-US" sz="800" dirty="0">
              <a:latin typeface="Arial" panose="020B0604020202020204" pitchFamily="34" charset="0"/>
              <a:cs typeface="Arial" panose="020B0604020202020204" pitchFamily="34" charset="0"/>
            </a:endParaRPr>
          </a:p>
          <a:p>
            <a:pPr algn="just">
              <a:buClrTx/>
              <a:buSzPct val="110000"/>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Schoolwide Funds for Middle (7018)</a:t>
            </a:r>
          </a:p>
          <a:p>
            <a:pPr marL="457200" lvl="1" indent="0" algn="just">
              <a:buNone/>
            </a:pPr>
            <a:r>
              <a:rPr lang="en-US" altLang="en-US" sz="2200" dirty="0">
                <a:latin typeface="Arial" panose="020B0604020202020204" pitchFamily="34" charset="0"/>
                <a:cs typeface="Arial" panose="020B0604020202020204" pitchFamily="34" charset="0"/>
              </a:rPr>
              <a:t>- Amount of funds available for this year: </a:t>
            </a:r>
            <a:r>
              <a:rPr lang="en-US" altLang="en-US" sz="2200" u="sng" dirty="0">
                <a:latin typeface="Arial" panose="020B0604020202020204" pitchFamily="34" charset="0"/>
                <a:cs typeface="Arial" panose="020B0604020202020204" pitchFamily="34" charset="0"/>
              </a:rPr>
              <a:t>$_294,796.00</a:t>
            </a:r>
          </a:p>
          <a:p>
            <a:pPr algn="just">
              <a:buClrTx/>
              <a:buSzPct val="110000"/>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Title I Parent and Family Engagement Funds</a:t>
            </a:r>
          </a:p>
          <a:p>
            <a:pPr lvl="1" algn="just">
              <a:buClrTx/>
              <a:buSzPct val="130000"/>
              <a:buFontTx/>
              <a:buChar char="-"/>
            </a:pPr>
            <a:r>
              <a:rPr lang="en-US" altLang="en-US" sz="2200" dirty="0">
                <a:latin typeface="Arial" panose="020B0604020202020204" pitchFamily="34" charset="0"/>
                <a:cs typeface="Arial" panose="020B0604020202020204" pitchFamily="34" charset="0"/>
              </a:rPr>
              <a:t>Amount of funds available for this year: $ </a:t>
            </a:r>
            <a:r>
              <a:rPr lang="en-US" altLang="en-US" sz="2200" u="sng" dirty="0">
                <a:latin typeface="Arial" panose="020B0604020202020204" pitchFamily="34" charset="0"/>
                <a:cs typeface="Arial" panose="020B0604020202020204" pitchFamily="34" charset="0"/>
              </a:rPr>
              <a:t>5,796.00</a:t>
            </a:r>
          </a:p>
          <a:p>
            <a:pPr lvl="1" algn="just">
              <a:buClrTx/>
              <a:buSzPct val="130000"/>
              <a:buFontTx/>
              <a:buChar char="-"/>
            </a:pPr>
            <a:r>
              <a:rPr lang="en-US" altLang="en-US" sz="2200" dirty="0">
                <a:latin typeface="Arial" panose="020B0604020202020204" pitchFamily="34" charset="0"/>
                <a:cs typeface="Arial" panose="020B0604020202020204" pitchFamily="34" charset="0"/>
              </a:rPr>
              <a:t>Funds usage: Teachers, 	supplies, software such as ,</a:t>
            </a:r>
            <a:r>
              <a:rPr lang="en-US" altLang="en-US" sz="2200" dirty="0" err="1">
                <a:latin typeface="Arial" panose="020B0604020202020204" pitchFamily="34" charset="0"/>
                <a:cs typeface="Arial" panose="020B0604020202020204" pitchFamily="34" charset="0"/>
              </a:rPr>
              <a:t>iReady</a:t>
            </a:r>
            <a:r>
              <a:rPr lang="en-US" altLang="en-US" sz="2200" dirty="0">
                <a:latin typeface="Arial" panose="020B0604020202020204" pitchFamily="34" charset="0"/>
                <a:cs typeface="Arial" panose="020B0604020202020204" pitchFamily="34" charset="0"/>
              </a:rPr>
              <a:t>, USA Test Prep,  </a:t>
            </a:r>
            <a:r>
              <a:rPr lang="en-US" altLang="en-US" sz="2200" dirty="0" err="1">
                <a:latin typeface="Arial" panose="020B0604020202020204" pitchFamily="34" charset="0"/>
                <a:cs typeface="Arial" panose="020B0604020202020204" pitchFamily="34" charset="0"/>
              </a:rPr>
              <a:t>Noredink</a:t>
            </a:r>
            <a:r>
              <a:rPr lang="en-US" altLang="en-US" sz="2200" dirty="0">
                <a:latin typeface="Arial" panose="020B0604020202020204" pitchFamily="34" charset="0"/>
                <a:cs typeface="Arial" panose="020B0604020202020204" pitchFamily="34" charset="0"/>
              </a:rPr>
              <a:t>, McGraw-Hill, </a:t>
            </a:r>
            <a:r>
              <a:rPr lang="en-US" altLang="en-US" sz="2200" dirty="0" err="1">
                <a:latin typeface="Arial" panose="020B0604020202020204" pitchFamily="34" charset="0"/>
                <a:cs typeface="Arial" panose="020B0604020202020204" pitchFamily="34" charset="0"/>
              </a:rPr>
              <a:t>Edgenuity</a:t>
            </a:r>
            <a:r>
              <a:rPr lang="en-US" altLang="en-US" sz="2200" dirty="0">
                <a:latin typeface="Arial" panose="020B0604020202020204" pitchFamily="34" charset="0"/>
                <a:cs typeface="Arial" panose="020B0604020202020204" pitchFamily="34" charset="0"/>
              </a:rPr>
              <a:t>, Math XL </a:t>
            </a:r>
            <a:endParaRPr lang="en-US" altLang="en-US" sz="2400" dirty="0">
              <a:latin typeface="Arial" panose="020B0604020202020204" pitchFamily="34" charset="0"/>
              <a:cs typeface="Arial" panose="020B0604020202020204" pitchFamily="34" charset="0"/>
            </a:endParaRPr>
          </a:p>
          <a:p>
            <a:pPr marL="457200" lvl="1" indent="0" algn="just">
              <a:buClrTx/>
              <a:buSzPct val="130000"/>
              <a:buNone/>
            </a:pPr>
            <a:endParaRPr lang="en-US" altLang="en-US" sz="2200" u="sng"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17664"/>
            <a:ext cx="9144000" cy="1143000"/>
          </a:xfrm>
        </p:spPr>
        <p:txBody>
          <a:bodyPr/>
          <a:lstStyle/>
          <a:p>
            <a:r>
              <a:rPr lang="en-US" b="1" dirty="0">
                <a:solidFill>
                  <a:schemeClr val="bg1"/>
                </a:solidFill>
                <a:latin typeface="Arial" panose="020B0604020202020204" pitchFamily="34" charset="0"/>
                <a:cs typeface="Arial" panose="020B0604020202020204" pitchFamily="34" charset="0"/>
              </a:rPr>
              <a:t>Title I Schoolwide Funds</a:t>
            </a:r>
          </a:p>
        </p:txBody>
      </p:sp>
    </p:spTree>
    <p:extLst>
      <p:ext uri="{BB962C8B-B14F-4D97-AF65-F5344CB8AC3E}">
        <p14:creationId xmlns:p14="http://schemas.microsoft.com/office/powerpoint/2010/main" val="150517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4618"/>
            <a:ext cx="9144000" cy="1066800"/>
          </a:xfrm>
        </p:spPr>
        <p:txBody>
          <a:bodyPr>
            <a:normAutofit/>
          </a:bodyPr>
          <a:lstStyle/>
          <a:p>
            <a:pPr>
              <a:defRPr/>
            </a:pPr>
            <a:r>
              <a:rPr lang="en-US" altLang="en-US" b="1" dirty="0">
                <a:solidFill>
                  <a:schemeClr val="bg1"/>
                </a:solidFill>
                <a:latin typeface="Arial" charset="0"/>
                <a:ea typeface="Arial" charset="0"/>
                <a:cs typeface="Arial" charset="0"/>
              </a:rPr>
              <a:t>Title I District-level PFEP</a:t>
            </a:r>
          </a:p>
        </p:txBody>
      </p:sp>
      <p:sp>
        <p:nvSpPr>
          <p:cNvPr id="29699" name="Rectangle 5"/>
          <p:cNvSpPr txBox="1">
            <a:spLocks noChangeArrowheads="1"/>
          </p:cNvSpPr>
          <p:nvPr/>
        </p:nvSpPr>
        <p:spPr bwMode="auto">
          <a:xfrm>
            <a:off x="110837" y="1288471"/>
            <a:ext cx="8903854" cy="485371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algn="just">
              <a:lnSpc>
                <a:spcPct val="90000"/>
              </a:lnSpc>
            </a:pPr>
            <a:r>
              <a:rPr lang="en-US" altLang="en-US" sz="2200" dirty="0">
                <a:solidFill>
                  <a:schemeClr val="tx1"/>
                </a:solidFill>
                <a:latin typeface="Arial" charset="0"/>
                <a:ea typeface="Arial" charset="0"/>
                <a:cs typeface="Arial" charset="0"/>
              </a:rPr>
              <a:t>The District-level PFEP is a blueprint of how the District Local Educational Agency (LEA) and Title I schools will work together with parents and family members to establish expectations for family engagement and strengthen student academic achievement.</a:t>
            </a:r>
          </a:p>
          <a:p>
            <a:pPr marL="0" indent="0" algn="just">
              <a:lnSpc>
                <a:spcPct val="90000"/>
              </a:lnSpc>
              <a:buNone/>
            </a:pPr>
            <a:endParaRPr lang="en-US" altLang="en-US" sz="2200" dirty="0">
              <a:solidFill>
                <a:schemeClr val="tx1"/>
              </a:solidFill>
              <a:latin typeface="Arial" charset="0"/>
              <a:ea typeface="Arial" charset="0"/>
              <a:cs typeface="Arial" charset="0"/>
            </a:endParaRPr>
          </a:p>
          <a:p>
            <a:pPr algn="just">
              <a:lnSpc>
                <a:spcPct val="90000"/>
              </a:lnSpc>
            </a:pPr>
            <a:r>
              <a:rPr lang="en-US" altLang="en-US" sz="2200" dirty="0">
                <a:solidFill>
                  <a:schemeClr val="tx1"/>
                </a:solidFill>
                <a:latin typeface="Arial" charset="0"/>
                <a:ea typeface="Arial" charset="0"/>
                <a:cs typeface="Arial" charset="0"/>
              </a:rPr>
              <a:t>The District-level PFEP describes how the District will:</a:t>
            </a:r>
          </a:p>
          <a:p>
            <a:pPr lvl="1" algn="just">
              <a:lnSpc>
                <a:spcPct val="90000"/>
              </a:lnSpc>
            </a:pPr>
            <a:r>
              <a:rPr lang="en-US" altLang="en-US" sz="2200" dirty="0">
                <a:solidFill>
                  <a:schemeClr val="tx1"/>
                </a:solidFill>
                <a:latin typeface="Arial" charset="0"/>
                <a:ea typeface="Arial" charset="0"/>
                <a:cs typeface="Arial" charset="0"/>
              </a:rPr>
              <a:t>provide the coordination, technical assistance, and other support actions to assist schools in planning and implementing effective parent and family engagement activities. </a:t>
            </a:r>
          </a:p>
          <a:p>
            <a:pPr lvl="1" algn="just">
              <a:lnSpc>
                <a:spcPct val="90000"/>
              </a:lnSpc>
            </a:pPr>
            <a:endParaRPr lang="en-US" altLang="en-US" sz="2200" dirty="0">
              <a:solidFill>
                <a:schemeClr val="tx1"/>
              </a:solidFill>
              <a:latin typeface="Arial" charset="0"/>
              <a:ea typeface="Arial" charset="0"/>
              <a:cs typeface="Arial" charset="0"/>
            </a:endParaRPr>
          </a:p>
          <a:p>
            <a:pPr lvl="1" algn="just">
              <a:lnSpc>
                <a:spcPct val="90000"/>
              </a:lnSpc>
            </a:pPr>
            <a:r>
              <a:rPr lang="en-US" altLang="en-US" sz="2200" dirty="0">
                <a:solidFill>
                  <a:schemeClr val="tx1"/>
                </a:solidFill>
                <a:latin typeface="Arial" charset="0"/>
                <a:ea typeface="Arial" charset="0"/>
                <a:cs typeface="Arial" charset="0"/>
              </a:rPr>
              <a:t>conduct, with meaningful involvement of parents and family members, an annual evaluation of the content and effectiveness of the parent and family engagement plan towards improving the academic quality of all schools served under Title I, Part A.</a:t>
            </a:r>
            <a:endParaRPr lang="en-US" altLang="en-US" sz="2200" strike="sngStrike" dirty="0">
              <a:solidFill>
                <a:srgbClr val="FF0000"/>
              </a:solidFill>
              <a:latin typeface="Arial" charset="0"/>
              <a:ea typeface="Arial" charset="0"/>
              <a:cs typeface="Arial" charset="0"/>
            </a:endParaRPr>
          </a:p>
        </p:txBody>
      </p:sp>
    </p:spTree>
    <p:extLst>
      <p:ext uri="{BB962C8B-B14F-4D97-AF65-F5344CB8AC3E}">
        <p14:creationId xmlns:p14="http://schemas.microsoft.com/office/powerpoint/2010/main" val="212226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36A95FBD8E2547BAE120C55C960DFC" ma:contentTypeVersion="13" ma:contentTypeDescription="Create a new document." ma:contentTypeScope="" ma:versionID="c05e9fd07f1e256a322ad4e358ba1809">
  <xsd:schema xmlns:xsd="http://www.w3.org/2001/XMLSchema" xmlns:xs="http://www.w3.org/2001/XMLSchema" xmlns:p="http://schemas.microsoft.com/office/2006/metadata/properties" xmlns:ns3="d0ccf187-e24e-4f16-8c4d-5c5b583c3ee7" xmlns:ns4="0a6427c6-7af4-475a-95c1-be61b6776525" targetNamespace="http://schemas.microsoft.com/office/2006/metadata/properties" ma:root="true" ma:fieldsID="244dff78107f458da0cc10efaef6ee26" ns3:_="" ns4:_="">
    <xsd:import namespace="d0ccf187-e24e-4f16-8c4d-5c5b583c3ee7"/>
    <xsd:import namespace="0a6427c6-7af4-475a-95c1-be61b677652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Location" minOccurs="0"/>
                <xsd:element ref="ns4:MediaServiceAutoKeyPoints" minOccurs="0"/>
                <xsd:element ref="ns4:MediaServiceKeyPoints" minOccurs="0"/>
                <xsd:element ref="ns4:MediaServiceDateTake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cf187-e24e-4f16-8c4d-5c5b583c3ee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6427c6-7af4-475a-95c1-be61b677652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C28800-F9FB-4E3C-ADEC-9CC7AEA72B2C}">
  <ds:schemaRefs>
    <ds:schemaRef ds:uri="0a6427c6-7af4-475a-95c1-be61b6776525"/>
    <ds:schemaRef ds:uri="http://schemas.microsoft.com/office/2006/documentManagement/types"/>
    <ds:schemaRef ds:uri="http://schemas.microsoft.com/office/2006/metadata/properties"/>
    <ds:schemaRef ds:uri="d0ccf187-e24e-4f16-8c4d-5c5b583c3ee7"/>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D81BD55-E76F-4F75-9DD4-96A94CCCD005}">
  <ds:schemaRefs>
    <ds:schemaRef ds:uri="http://schemas.microsoft.com/sharepoint/v3/contenttype/forms"/>
  </ds:schemaRefs>
</ds:datastoreItem>
</file>

<file path=customXml/itemProps3.xml><?xml version="1.0" encoding="utf-8"?>
<ds:datastoreItem xmlns:ds="http://schemas.openxmlformats.org/officeDocument/2006/customXml" ds:itemID="{3F5FACF1-C656-433E-8FAE-0D1FB9C18E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cf187-e24e-4f16-8c4d-5c5b583c3ee7"/>
    <ds:schemaRef ds:uri="0a6427c6-7af4-475a-95c1-be61b6776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866</TotalTime>
  <Words>3505</Words>
  <Application>Microsoft Office PowerPoint</Application>
  <PresentationFormat>On-screen Show (4:3)</PresentationFormat>
  <Paragraphs>278</Paragraphs>
  <Slides>30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Narrow</vt:lpstr>
      <vt:lpstr>Calibri</vt:lpstr>
      <vt:lpstr>Corbel</vt:lpstr>
      <vt:lpstr>Helvetica</vt:lpstr>
      <vt:lpstr>Segoe UI Black</vt:lpstr>
      <vt:lpstr>Times New Roman</vt:lpstr>
      <vt:lpstr>Trebuchet MS</vt:lpstr>
      <vt:lpstr>Parallax</vt:lpstr>
      <vt:lpstr>Title I Annual Parent Meeting </vt:lpstr>
      <vt:lpstr>Agenda</vt:lpstr>
      <vt:lpstr>Purpose of Meeting</vt:lpstr>
      <vt:lpstr>All About Title I</vt:lpstr>
      <vt:lpstr>The Every Student Succeeds Act (ESSA)                  Title I Parent and Family Engagement Requirements</vt:lpstr>
      <vt:lpstr>Availability of Compliance Documents      Title I Notification Flyer </vt:lpstr>
      <vt:lpstr>Title I Schoolwide Funds</vt:lpstr>
      <vt:lpstr>Title I Schoolwide Funds</vt:lpstr>
      <vt:lpstr>Title I District-level PFEP</vt:lpstr>
      <vt:lpstr>Our Title I School-level PFEP</vt:lpstr>
      <vt:lpstr>Our Title I School-level PFEP (Contd.)</vt:lpstr>
      <vt:lpstr>Our Title I School-level PFEP (Contd.)</vt:lpstr>
      <vt:lpstr>Our School Achievement Data</vt:lpstr>
      <vt:lpstr>Our School Improvement Plan (SIP)</vt:lpstr>
      <vt:lpstr>School-Parent Compact</vt:lpstr>
      <vt:lpstr>School and Parent Collaboration</vt:lpstr>
      <vt:lpstr>School and Parent Collaboration (Contd.)</vt:lpstr>
      <vt:lpstr>Parents Right-to-Know</vt:lpstr>
      <vt:lpstr>Coordination with Other Federal Programs</vt:lpstr>
      <vt:lpstr>School-level Parent and Family Engagement Survey</vt:lpstr>
      <vt:lpstr>Consultation and Complaint Procedures</vt:lpstr>
      <vt:lpstr>PowerPoint Presentation</vt:lpstr>
      <vt:lpstr>Project UP-START seeks to ensure a successful educational experience for children and youth living with unstable housing in Miami-Dade County.   </vt:lpstr>
      <vt:lpstr>Every Student Succeeds Act (ESSA) McKinney-Vento Act  </vt:lpstr>
      <vt:lpstr>PowerPoint Presentation</vt:lpstr>
      <vt:lpstr>PowerPoint Presentation</vt:lpstr>
      <vt:lpstr>School Contact Information</vt:lpstr>
      <vt:lpstr> Questions  </vt:lpstr>
      <vt:lpstr>Comments/Feedback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Parent Meeting</dc:title>
  <dc:creator>Montgomery, Bernadette M.</dc:creator>
  <cp:lastModifiedBy>Steven Burgos</cp:lastModifiedBy>
  <cp:revision>134</cp:revision>
  <cp:lastPrinted>2020-09-23T17:14:45Z</cp:lastPrinted>
  <dcterms:created xsi:type="dcterms:W3CDTF">2020-08-26T17:53:30Z</dcterms:created>
  <dcterms:modified xsi:type="dcterms:W3CDTF">2020-09-23T17:27:27Z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0x010100B836A95FBD8E2547BAE120C55C960DFC</vt:lpwstr>
  </property>
</Properties>
</file>